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68" d="100"/>
          <a:sy n="68" d="100"/>
        </p:scale>
        <p:origin x="616"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0A7EF-0C02-F189-415F-758F6538EA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9F0BFCF-0AC9-9B2B-B236-AD3A3B07FB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C15315C-979F-E841-2960-06357A0D35F7}"/>
              </a:ext>
            </a:extLst>
          </p:cNvPr>
          <p:cNvSpPr>
            <a:spLocks noGrp="1"/>
          </p:cNvSpPr>
          <p:nvPr>
            <p:ph type="dt" sz="half" idx="10"/>
          </p:nvPr>
        </p:nvSpPr>
        <p:spPr/>
        <p:txBody>
          <a:bodyPr/>
          <a:lstStyle/>
          <a:p>
            <a:fld id="{EF999EDB-5C19-4878-89F3-E3954D3E14A9}" type="datetimeFigureOut">
              <a:rPr lang="en-US" smtClean="0"/>
              <a:t>6/10/2025</a:t>
            </a:fld>
            <a:endParaRPr lang="en-US"/>
          </a:p>
        </p:txBody>
      </p:sp>
      <p:sp>
        <p:nvSpPr>
          <p:cNvPr id="5" name="Footer Placeholder 4">
            <a:extLst>
              <a:ext uri="{FF2B5EF4-FFF2-40B4-BE49-F238E27FC236}">
                <a16:creationId xmlns:a16="http://schemas.microsoft.com/office/drawing/2014/main" id="{B89D4E39-546D-FF0B-1AE4-12BC0C9CC9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4C0CEA-EF10-A137-EB21-D7A8C1DAA6C8}"/>
              </a:ext>
            </a:extLst>
          </p:cNvPr>
          <p:cNvSpPr>
            <a:spLocks noGrp="1"/>
          </p:cNvSpPr>
          <p:nvPr>
            <p:ph type="sldNum" sz="quarter" idx="12"/>
          </p:nvPr>
        </p:nvSpPr>
        <p:spPr/>
        <p:txBody>
          <a:bodyPr/>
          <a:lstStyle/>
          <a:p>
            <a:fld id="{6ECF6C75-BF3B-4926-AC51-7B117120EE48}" type="slidenum">
              <a:rPr lang="en-US" smtClean="0"/>
              <a:t>‹#›</a:t>
            </a:fld>
            <a:endParaRPr lang="en-US"/>
          </a:p>
        </p:txBody>
      </p:sp>
    </p:spTree>
    <p:extLst>
      <p:ext uri="{BB962C8B-B14F-4D97-AF65-F5344CB8AC3E}">
        <p14:creationId xmlns:p14="http://schemas.microsoft.com/office/powerpoint/2010/main" val="2673948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7CF2C-2CD5-F8B3-984D-25190FD7A83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F7DC18A-DCBC-BFD8-6FD4-6179BD109C3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20F57C-4D9E-2E71-ACB5-06D089200EE3}"/>
              </a:ext>
            </a:extLst>
          </p:cNvPr>
          <p:cNvSpPr>
            <a:spLocks noGrp="1"/>
          </p:cNvSpPr>
          <p:nvPr>
            <p:ph type="dt" sz="half" idx="10"/>
          </p:nvPr>
        </p:nvSpPr>
        <p:spPr/>
        <p:txBody>
          <a:bodyPr/>
          <a:lstStyle/>
          <a:p>
            <a:fld id="{EF999EDB-5C19-4878-89F3-E3954D3E14A9}" type="datetimeFigureOut">
              <a:rPr lang="en-US" smtClean="0"/>
              <a:t>6/10/2025</a:t>
            </a:fld>
            <a:endParaRPr lang="en-US"/>
          </a:p>
        </p:txBody>
      </p:sp>
      <p:sp>
        <p:nvSpPr>
          <p:cNvPr id="5" name="Footer Placeholder 4">
            <a:extLst>
              <a:ext uri="{FF2B5EF4-FFF2-40B4-BE49-F238E27FC236}">
                <a16:creationId xmlns:a16="http://schemas.microsoft.com/office/drawing/2014/main" id="{F10F3BFF-014C-20CB-0F02-2E6844E56C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8EB6E2-399D-B263-B4D0-B6D88BF09B4C}"/>
              </a:ext>
            </a:extLst>
          </p:cNvPr>
          <p:cNvSpPr>
            <a:spLocks noGrp="1"/>
          </p:cNvSpPr>
          <p:nvPr>
            <p:ph type="sldNum" sz="quarter" idx="12"/>
          </p:nvPr>
        </p:nvSpPr>
        <p:spPr/>
        <p:txBody>
          <a:bodyPr/>
          <a:lstStyle/>
          <a:p>
            <a:fld id="{6ECF6C75-BF3B-4926-AC51-7B117120EE48}" type="slidenum">
              <a:rPr lang="en-US" smtClean="0"/>
              <a:t>‹#›</a:t>
            </a:fld>
            <a:endParaRPr lang="en-US"/>
          </a:p>
        </p:txBody>
      </p:sp>
    </p:spTree>
    <p:extLst>
      <p:ext uri="{BB962C8B-B14F-4D97-AF65-F5344CB8AC3E}">
        <p14:creationId xmlns:p14="http://schemas.microsoft.com/office/powerpoint/2010/main" val="363524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C06878A-844B-3497-4B84-AB66E23816E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C5A54E2-9E10-3F55-A4DD-8F0BC8C0C1A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8B4988-96FE-D926-F12D-F8CFEA6B4572}"/>
              </a:ext>
            </a:extLst>
          </p:cNvPr>
          <p:cNvSpPr>
            <a:spLocks noGrp="1"/>
          </p:cNvSpPr>
          <p:nvPr>
            <p:ph type="dt" sz="half" idx="10"/>
          </p:nvPr>
        </p:nvSpPr>
        <p:spPr/>
        <p:txBody>
          <a:bodyPr/>
          <a:lstStyle/>
          <a:p>
            <a:fld id="{EF999EDB-5C19-4878-89F3-E3954D3E14A9}" type="datetimeFigureOut">
              <a:rPr lang="en-US" smtClean="0"/>
              <a:t>6/10/2025</a:t>
            </a:fld>
            <a:endParaRPr lang="en-US"/>
          </a:p>
        </p:txBody>
      </p:sp>
      <p:sp>
        <p:nvSpPr>
          <p:cNvPr id="5" name="Footer Placeholder 4">
            <a:extLst>
              <a:ext uri="{FF2B5EF4-FFF2-40B4-BE49-F238E27FC236}">
                <a16:creationId xmlns:a16="http://schemas.microsoft.com/office/drawing/2014/main" id="{0BC8D604-B975-E16F-B0E1-F4CC493FB7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C100F8-E1C5-BD53-0332-4FC5F1ADF4AE}"/>
              </a:ext>
            </a:extLst>
          </p:cNvPr>
          <p:cNvSpPr>
            <a:spLocks noGrp="1"/>
          </p:cNvSpPr>
          <p:nvPr>
            <p:ph type="sldNum" sz="quarter" idx="12"/>
          </p:nvPr>
        </p:nvSpPr>
        <p:spPr/>
        <p:txBody>
          <a:bodyPr/>
          <a:lstStyle/>
          <a:p>
            <a:fld id="{6ECF6C75-BF3B-4926-AC51-7B117120EE48}" type="slidenum">
              <a:rPr lang="en-US" smtClean="0"/>
              <a:t>‹#›</a:t>
            </a:fld>
            <a:endParaRPr lang="en-US"/>
          </a:p>
        </p:txBody>
      </p:sp>
    </p:spTree>
    <p:extLst>
      <p:ext uri="{BB962C8B-B14F-4D97-AF65-F5344CB8AC3E}">
        <p14:creationId xmlns:p14="http://schemas.microsoft.com/office/powerpoint/2010/main" val="2231678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384B9-77E6-2489-6BFB-D53D95E072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954863-74CB-4E45-BAAE-93150E20964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0C5C93-EC5E-DCCB-D939-1FE9BC6EFDF7}"/>
              </a:ext>
            </a:extLst>
          </p:cNvPr>
          <p:cNvSpPr>
            <a:spLocks noGrp="1"/>
          </p:cNvSpPr>
          <p:nvPr>
            <p:ph type="dt" sz="half" idx="10"/>
          </p:nvPr>
        </p:nvSpPr>
        <p:spPr/>
        <p:txBody>
          <a:bodyPr/>
          <a:lstStyle/>
          <a:p>
            <a:fld id="{EF999EDB-5C19-4878-89F3-E3954D3E14A9}" type="datetimeFigureOut">
              <a:rPr lang="en-US" smtClean="0"/>
              <a:t>6/10/2025</a:t>
            </a:fld>
            <a:endParaRPr lang="en-US"/>
          </a:p>
        </p:txBody>
      </p:sp>
      <p:sp>
        <p:nvSpPr>
          <p:cNvPr id="5" name="Footer Placeholder 4">
            <a:extLst>
              <a:ext uri="{FF2B5EF4-FFF2-40B4-BE49-F238E27FC236}">
                <a16:creationId xmlns:a16="http://schemas.microsoft.com/office/drawing/2014/main" id="{D106F0B2-2054-E0E0-EF5E-D15719CE14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7013DA-858A-5312-5C52-8102DF0568BC}"/>
              </a:ext>
            </a:extLst>
          </p:cNvPr>
          <p:cNvSpPr>
            <a:spLocks noGrp="1"/>
          </p:cNvSpPr>
          <p:nvPr>
            <p:ph type="sldNum" sz="quarter" idx="12"/>
          </p:nvPr>
        </p:nvSpPr>
        <p:spPr/>
        <p:txBody>
          <a:bodyPr/>
          <a:lstStyle/>
          <a:p>
            <a:fld id="{6ECF6C75-BF3B-4926-AC51-7B117120EE48}" type="slidenum">
              <a:rPr lang="en-US" smtClean="0"/>
              <a:t>‹#›</a:t>
            </a:fld>
            <a:endParaRPr lang="en-US"/>
          </a:p>
        </p:txBody>
      </p:sp>
    </p:spTree>
    <p:extLst>
      <p:ext uri="{BB962C8B-B14F-4D97-AF65-F5344CB8AC3E}">
        <p14:creationId xmlns:p14="http://schemas.microsoft.com/office/powerpoint/2010/main" val="2372242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5ADB7-BCC2-1044-2F9F-DD5848570EF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107BCD8-0D56-5DC2-9601-12E2926CC46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85897C-79BF-D806-6F53-43180647736C}"/>
              </a:ext>
            </a:extLst>
          </p:cNvPr>
          <p:cNvSpPr>
            <a:spLocks noGrp="1"/>
          </p:cNvSpPr>
          <p:nvPr>
            <p:ph type="dt" sz="half" idx="10"/>
          </p:nvPr>
        </p:nvSpPr>
        <p:spPr/>
        <p:txBody>
          <a:bodyPr/>
          <a:lstStyle/>
          <a:p>
            <a:fld id="{EF999EDB-5C19-4878-89F3-E3954D3E14A9}" type="datetimeFigureOut">
              <a:rPr lang="en-US" smtClean="0"/>
              <a:t>6/10/2025</a:t>
            </a:fld>
            <a:endParaRPr lang="en-US"/>
          </a:p>
        </p:txBody>
      </p:sp>
      <p:sp>
        <p:nvSpPr>
          <p:cNvPr id="5" name="Footer Placeholder 4">
            <a:extLst>
              <a:ext uri="{FF2B5EF4-FFF2-40B4-BE49-F238E27FC236}">
                <a16:creationId xmlns:a16="http://schemas.microsoft.com/office/drawing/2014/main" id="{9C880762-DBEA-020F-7841-B1620A6AAC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C5B245-95EE-6DA8-3771-BF6C8580CC26}"/>
              </a:ext>
            </a:extLst>
          </p:cNvPr>
          <p:cNvSpPr>
            <a:spLocks noGrp="1"/>
          </p:cNvSpPr>
          <p:nvPr>
            <p:ph type="sldNum" sz="quarter" idx="12"/>
          </p:nvPr>
        </p:nvSpPr>
        <p:spPr/>
        <p:txBody>
          <a:bodyPr/>
          <a:lstStyle/>
          <a:p>
            <a:fld id="{6ECF6C75-BF3B-4926-AC51-7B117120EE48}" type="slidenum">
              <a:rPr lang="en-US" smtClean="0"/>
              <a:t>‹#›</a:t>
            </a:fld>
            <a:endParaRPr lang="en-US"/>
          </a:p>
        </p:txBody>
      </p:sp>
    </p:spTree>
    <p:extLst>
      <p:ext uri="{BB962C8B-B14F-4D97-AF65-F5344CB8AC3E}">
        <p14:creationId xmlns:p14="http://schemas.microsoft.com/office/powerpoint/2010/main" val="3679692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FCAC4-491E-E9DF-6420-E2DED18ADB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5321EF-8AE2-7504-3C97-55004057EF1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432CE97-068E-E483-53AF-D540638729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6BC935C-2CF2-B89A-044A-D53409B9D558}"/>
              </a:ext>
            </a:extLst>
          </p:cNvPr>
          <p:cNvSpPr>
            <a:spLocks noGrp="1"/>
          </p:cNvSpPr>
          <p:nvPr>
            <p:ph type="dt" sz="half" idx="10"/>
          </p:nvPr>
        </p:nvSpPr>
        <p:spPr/>
        <p:txBody>
          <a:bodyPr/>
          <a:lstStyle/>
          <a:p>
            <a:fld id="{EF999EDB-5C19-4878-89F3-E3954D3E14A9}" type="datetimeFigureOut">
              <a:rPr lang="en-US" smtClean="0"/>
              <a:t>6/10/2025</a:t>
            </a:fld>
            <a:endParaRPr lang="en-US"/>
          </a:p>
        </p:txBody>
      </p:sp>
      <p:sp>
        <p:nvSpPr>
          <p:cNvPr id="6" name="Footer Placeholder 5">
            <a:extLst>
              <a:ext uri="{FF2B5EF4-FFF2-40B4-BE49-F238E27FC236}">
                <a16:creationId xmlns:a16="http://schemas.microsoft.com/office/drawing/2014/main" id="{494F6FA0-3047-A2CF-8D26-45A82DF762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96DC3F-0801-9567-026A-666441152ECB}"/>
              </a:ext>
            </a:extLst>
          </p:cNvPr>
          <p:cNvSpPr>
            <a:spLocks noGrp="1"/>
          </p:cNvSpPr>
          <p:nvPr>
            <p:ph type="sldNum" sz="quarter" idx="12"/>
          </p:nvPr>
        </p:nvSpPr>
        <p:spPr/>
        <p:txBody>
          <a:bodyPr/>
          <a:lstStyle/>
          <a:p>
            <a:fld id="{6ECF6C75-BF3B-4926-AC51-7B117120EE48}" type="slidenum">
              <a:rPr lang="en-US" smtClean="0"/>
              <a:t>‹#›</a:t>
            </a:fld>
            <a:endParaRPr lang="en-US"/>
          </a:p>
        </p:txBody>
      </p:sp>
    </p:spTree>
    <p:extLst>
      <p:ext uri="{BB962C8B-B14F-4D97-AF65-F5344CB8AC3E}">
        <p14:creationId xmlns:p14="http://schemas.microsoft.com/office/powerpoint/2010/main" val="718476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5CF7E-0D3F-A5C9-9A81-540AF4C4272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635F5BC-17C6-FF0A-D3E6-37CA501643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8E6002-84CF-3D76-4DA8-C761287E333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883FFBA-8485-5272-9D48-CB208333C0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4FA5644-B857-51FD-7EB6-AE286DA5092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9E3769C-74F3-A777-258A-76EA6A3DBFD6}"/>
              </a:ext>
            </a:extLst>
          </p:cNvPr>
          <p:cNvSpPr>
            <a:spLocks noGrp="1"/>
          </p:cNvSpPr>
          <p:nvPr>
            <p:ph type="dt" sz="half" idx="10"/>
          </p:nvPr>
        </p:nvSpPr>
        <p:spPr/>
        <p:txBody>
          <a:bodyPr/>
          <a:lstStyle/>
          <a:p>
            <a:fld id="{EF999EDB-5C19-4878-89F3-E3954D3E14A9}" type="datetimeFigureOut">
              <a:rPr lang="en-US" smtClean="0"/>
              <a:t>6/10/2025</a:t>
            </a:fld>
            <a:endParaRPr lang="en-US"/>
          </a:p>
        </p:txBody>
      </p:sp>
      <p:sp>
        <p:nvSpPr>
          <p:cNvPr id="8" name="Footer Placeholder 7">
            <a:extLst>
              <a:ext uri="{FF2B5EF4-FFF2-40B4-BE49-F238E27FC236}">
                <a16:creationId xmlns:a16="http://schemas.microsoft.com/office/drawing/2014/main" id="{754B108E-95BF-279A-DFFD-46C27CD5D48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78E4D77-9004-E4BE-0031-6963024334A7}"/>
              </a:ext>
            </a:extLst>
          </p:cNvPr>
          <p:cNvSpPr>
            <a:spLocks noGrp="1"/>
          </p:cNvSpPr>
          <p:nvPr>
            <p:ph type="sldNum" sz="quarter" idx="12"/>
          </p:nvPr>
        </p:nvSpPr>
        <p:spPr/>
        <p:txBody>
          <a:bodyPr/>
          <a:lstStyle/>
          <a:p>
            <a:fld id="{6ECF6C75-BF3B-4926-AC51-7B117120EE48}" type="slidenum">
              <a:rPr lang="en-US" smtClean="0"/>
              <a:t>‹#›</a:t>
            </a:fld>
            <a:endParaRPr lang="en-US"/>
          </a:p>
        </p:txBody>
      </p:sp>
    </p:spTree>
    <p:extLst>
      <p:ext uri="{BB962C8B-B14F-4D97-AF65-F5344CB8AC3E}">
        <p14:creationId xmlns:p14="http://schemas.microsoft.com/office/powerpoint/2010/main" val="2786704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76701-A938-3F99-3B57-7C1177D0B84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47E2097-AAA2-DF76-A730-363FDA680BEA}"/>
              </a:ext>
            </a:extLst>
          </p:cNvPr>
          <p:cNvSpPr>
            <a:spLocks noGrp="1"/>
          </p:cNvSpPr>
          <p:nvPr>
            <p:ph type="dt" sz="half" idx="10"/>
          </p:nvPr>
        </p:nvSpPr>
        <p:spPr/>
        <p:txBody>
          <a:bodyPr/>
          <a:lstStyle/>
          <a:p>
            <a:fld id="{EF999EDB-5C19-4878-89F3-E3954D3E14A9}" type="datetimeFigureOut">
              <a:rPr lang="en-US" smtClean="0"/>
              <a:t>6/10/2025</a:t>
            </a:fld>
            <a:endParaRPr lang="en-US"/>
          </a:p>
        </p:txBody>
      </p:sp>
      <p:sp>
        <p:nvSpPr>
          <p:cNvPr id="4" name="Footer Placeholder 3">
            <a:extLst>
              <a:ext uri="{FF2B5EF4-FFF2-40B4-BE49-F238E27FC236}">
                <a16:creationId xmlns:a16="http://schemas.microsoft.com/office/drawing/2014/main" id="{A030923A-9631-CAF8-C228-24C2D150FAD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47561D8-6582-48C4-0A3F-266B583476A2}"/>
              </a:ext>
            </a:extLst>
          </p:cNvPr>
          <p:cNvSpPr>
            <a:spLocks noGrp="1"/>
          </p:cNvSpPr>
          <p:nvPr>
            <p:ph type="sldNum" sz="quarter" idx="12"/>
          </p:nvPr>
        </p:nvSpPr>
        <p:spPr/>
        <p:txBody>
          <a:bodyPr/>
          <a:lstStyle/>
          <a:p>
            <a:fld id="{6ECF6C75-BF3B-4926-AC51-7B117120EE48}" type="slidenum">
              <a:rPr lang="en-US" smtClean="0"/>
              <a:t>‹#›</a:t>
            </a:fld>
            <a:endParaRPr lang="en-US"/>
          </a:p>
        </p:txBody>
      </p:sp>
    </p:spTree>
    <p:extLst>
      <p:ext uri="{BB962C8B-B14F-4D97-AF65-F5344CB8AC3E}">
        <p14:creationId xmlns:p14="http://schemas.microsoft.com/office/powerpoint/2010/main" val="1701910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E7D6ADA-EC19-54E6-CB3A-3DFCC06599E7}"/>
              </a:ext>
            </a:extLst>
          </p:cNvPr>
          <p:cNvSpPr>
            <a:spLocks noGrp="1"/>
          </p:cNvSpPr>
          <p:nvPr>
            <p:ph type="dt" sz="half" idx="10"/>
          </p:nvPr>
        </p:nvSpPr>
        <p:spPr/>
        <p:txBody>
          <a:bodyPr/>
          <a:lstStyle/>
          <a:p>
            <a:fld id="{EF999EDB-5C19-4878-89F3-E3954D3E14A9}" type="datetimeFigureOut">
              <a:rPr lang="en-US" smtClean="0"/>
              <a:t>6/10/2025</a:t>
            </a:fld>
            <a:endParaRPr lang="en-US"/>
          </a:p>
        </p:txBody>
      </p:sp>
      <p:sp>
        <p:nvSpPr>
          <p:cNvPr id="3" name="Footer Placeholder 2">
            <a:extLst>
              <a:ext uri="{FF2B5EF4-FFF2-40B4-BE49-F238E27FC236}">
                <a16:creationId xmlns:a16="http://schemas.microsoft.com/office/drawing/2014/main" id="{236DD84B-20A0-846A-4450-54F6ED22B6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B0959F-3928-894D-8BD2-6DA1312EACBC}"/>
              </a:ext>
            </a:extLst>
          </p:cNvPr>
          <p:cNvSpPr>
            <a:spLocks noGrp="1"/>
          </p:cNvSpPr>
          <p:nvPr>
            <p:ph type="sldNum" sz="quarter" idx="12"/>
          </p:nvPr>
        </p:nvSpPr>
        <p:spPr/>
        <p:txBody>
          <a:bodyPr/>
          <a:lstStyle/>
          <a:p>
            <a:fld id="{6ECF6C75-BF3B-4926-AC51-7B117120EE48}" type="slidenum">
              <a:rPr lang="en-US" smtClean="0"/>
              <a:t>‹#›</a:t>
            </a:fld>
            <a:endParaRPr lang="en-US"/>
          </a:p>
        </p:txBody>
      </p:sp>
    </p:spTree>
    <p:extLst>
      <p:ext uri="{BB962C8B-B14F-4D97-AF65-F5344CB8AC3E}">
        <p14:creationId xmlns:p14="http://schemas.microsoft.com/office/powerpoint/2010/main" val="1752543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6F704-FD22-6386-4A97-89CD486CDF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82C8D78-06E5-E800-9983-A89E261F08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B225FE2-90D2-8B4E-B48B-358C5C5321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A9D3BA8-D8E0-317D-E9AF-ACA8E033BC2B}"/>
              </a:ext>
            </a:extLst>
          </p:cNvPr>
          <p:cNvSpPr>
            <a:spLocks noGrp="1"/>
          </p:cNvSpPr>
          <p:nvPr>
            <p:ph type="dt" sz="half" idx="10"/>
          </p:nvPr>
        </p:nvSpPr>
        <p:spPr/>
        <p:txBody>
          <a:bodyPr/>
          <a:lstStyle/>
          <a:p>
            <a:fld id="{EF999EDB-5C19-4878-89F3-E3954D3E14A9}" type="datetimeFigureOut">
              <a:rPr lang="en-US" smtClean="0"/>
              <a:t>6/10/2025</a:t>
            </a:fld>
            <a:endParaRPr lang="en-US"/>
          </a:p>
        </p:txBody>
      </p:sp>
      <p:sp>
        <p:nvSpPr>
          <p:cNvPr id="6" name="Footer Placeholder 5">
            <a:extLst>
              <a:ext uri="{FF2B5EF4-FFF2-40B4-BE49-F238E27FC236}">
                <a16:creationId xmlns:a16="http://schemas.microsoft.com/office/drawing/2014/main" id="{CA0CABC0-4E9F-A9E9-B8D4-F2AD3B4496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947F57-69B3-626B-83E5-2E0611DC882E}"/>
              </a:ext>
            </a:extLst>
          </p:cNvPr>
          <p:cNvSpPr>
            <a:spLocks noGrp="1"/>
          </p:cNvSpPr>
          <p:nvPr>
            <p:ph type="sldNum" sz="quarter" idx="12"/>
          </p:nvPr>
        </p:nvSpPr>
        <p:spPr/>
        <p:txBody>
          <a:bodyPr/>
          <a:lstStyle/>
          <a:p>
            <a:fld id="{6ECF6C75-BF3B-4926-AC51-7B117120EE48}" type="slidenum">
              <a:rPr lang="en-US" smtClean="0"/>
              <a:t>‹#›</a:t>
            </a:fld>
            <a:endParaRPr lang="en-US"/>
          </a:p>
        </p:txBody>
      </p:sp>
    </p:spTree>
    <p:extLst>
      <p:ext uri="{BB962C8B-B14F-4D97-AF65-F5344CB8AC3E}">
        <p14:creationId xmlns:p14="http://schemas.microsoft.com/office/powerpoint/2010/main" val="3021864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BDEEE-7499-9E0F-B905-D6B2861EDB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3498712-2592-DFD0-9FB3-8AE06558FF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88CC7F4-7ED6-4DAA-1AFC-8BC12E5BCD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3C1354-6D5F-184C-D3B7-FA8E8B9DA37D}"/>
              </a:ext>
            </a:extLst>
          </p:cNvPr>
          <p:cNvSpPr>
            <a:spLocks noGrp="1"/>
          </p:cNvSpPr>
          <p:nvPr>
            <p:ph type="dt" sz="half" idx="10"/>
          </p:nvPr>
        </p:nvSpPr>
        <p:spPr/>
        <p:txBody>
          <a:bodyPr/>
          <a:lstStyle/>
          <a:p>
            <a:fld id="{EF999EDB-5C19-4878-89F3-E3954D3E14A9}" type="datetimeFigureOut">
              <a:rPr lang="en-US" smtClean="0"/>
              <a:t>6/10/2025</a:t>
            </a:fld>
            <a:endParaRPr lang="en-US"/>
          </a:p>
        </p:txBody>
      </p:sp>
      <p:sp>
        <p:nvSpPr>
          <p:cNvPr id="6" name="Footer Placeholder 5">
            <a:extLst>
              <a:ext uri="{FF2B5EF4-FFF2-40B4-BE49-F238E27FC236}">
                <a16:creationId xmlns:a16="http://schemas.microsoft.com/office/drawing/2014/main" id="{4930AAA1-5F41-BC03-DBEF-F8A3BB7D80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44C8F27-E606-6CA7-A467-F007FD231C9C}"/>
              </a:ext>
            </a:extLst>
          </p:cNvPr>
          <p:cNvSpPr>
            <a:spLocks noGrp="1"/>
          </p:cNvSpPr>
          <p:nvPr>
            <p:ph type="sldNum" sz="quarter" idx="12"/>
          </p:nvPr>
        </p:nvSpPr>
        <p:spPr/>
        <p:txBody>
          <a:bodyPr/>
          <a:lstStyle/>
          <a:p>
            <a:fld id="{6ECF6C75-BF3B-4926-AC51-7B117120EE48}" type="slidenum">
              <a:rPr lang="en-US" smtClean="0"/>
              <a:t>‹#›</a:t>
            </a:fld>
            <a:endParaRPr lang="en-US"/>
          </a:p>
        </p:txBody>
      </p:sp>
    </p:spTree>
    <p:extLst>
      <p:ext uri="{BB962C8B-B14F-4D97-AF65-F5344CB8AC3E}">
        <p14:creationId xmlns:p14="http://schemas.microsoft.com/office/powerpoint/2010/main" val="767585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7EC768-A01A-DCF2-578B-C69F8CF46A8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BF6FD85-5CB7-9F5E-FF30-D59C7A6D4E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3788EE-72A1-9B78-6CD6-8B7C2567B0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999EDB-5C19-4878-89F3-E3954D3E14A9}" type="datetimeFigureOut">
              <a:rPr lang="en-US" smtClean="0"/>
              <a:t>6/10/2025</a:t>
            </a:fld>
            <a:endParaRPr lang="en-US"/>
          </a:p>
        </p:txBody>
      </p:sp>
      <p:sp>
        <p:nvSpPr>
          <p:cNvPr id="5" name="Footer Placeholder 4">
            <a:extLst>
              <a:ext uri="{FF2B5EF4-FFF2-40B4-BE49-F238E27FC236}">
                <a16:creationId xmlns:a16="http://schemas.microsoft.com/office/drawing/2014/main" id="{5FFB563E-DC60-9E98-5B74-7520921268B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2DEBE46-34D6-B929-653B-6A46228778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CF6C75-BF3B-4926-AC51-7B117120EE48}" type="slidenum">
              <a:rPr lang="en-US" smtClean="0"/>
              <a:t>‹#›</a:t>
            </a:fld>
            <a:endParaRPr lang="en-US"/>
          </a:p>
        </p:txBody>
      </p:sp>
    </p:spTree>
    <p:extLst>
      <p:ext uri="{BB962C8B-B14F-4D97-AF65-F5344CB8AC3E}">
        <p14:creationId xmlns:p14="http://schemas.microsoft.com/office/powerpoint/2010/main" val="2853939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10.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9.jp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280AE-550D-EA6E-E513-6F95576D6899}"/>
              </a:ext>
            </a:extLst>
          </p:cNvPr>
          <p:cNvSpPr>
            <a:spLocks noGrp="1"/>
          </p:cNvSpPr>
          <p:nvPr>
            <p:ph type="ctrTitle"/>
          </p:nvPr>
        </p:nvSpPr>
        <p:spPr>
          <a:xfrm>
            <a:off x="1524000" y="1506699"/>
            <a:ext cx="9144000" cy="2387600"/>
          </a:xfrm>
        </p:spPr>
        <p:txBody>
          <a:bodyPr>
            <a:normAutofit fontScale="90000"/>
          </a:bodyPr>
          <a:lstStyle/>
          <a:p>
            <a:pPr marL="116840" marR="0">
              <a:lnSpc>
                <a:spcPct val="110000"/>
              </a:lnSpc>
              <a:spcBef>
                <a:spcPts val="55"/>
              </a:spcBef>
              <a:spcAft>
                <a:spcPts val="600"/>
              </a:spcAft>
            </a:pPr>
            <a:b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sr-Latn-RS" sz="1800" b="1" dirty="0">
                <a:effectLst/>
                <a:latin typeface="Times New Roman" panose="02020603050405020304" pitchFamily="18" charset="0"/>
                <a:ea typeface="Times New Roman" panose="02020603050405020304" pitchFamily="18" charset="0"/>
                <a:cs typeface="Times New Roman" panose="02020603050405020304" pitchFamily="18" charset="0"/>
              </a:rPr>
              <a:t>E</a:t>
            </a:r>
            <a:r>
              <a:rPr lang="sr-Latn-RS" sz="1800" b="1" spc="-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Latn-RS" sz="1800" b="1" dirty="0">
                <a:effectLst/>
                <a:latin typeface="Times New Roman" panose="02020603050405020304" pitchFamily="18" charset="0"/>
                <a:ea typeface="Times New Roman" panose="02020603050405020304" pitchFamily="18" charset="0"/>
                <a:cs typeface="Times New Roman" panose="02020603050405020304" pitchFamily="18" charset="0"/>
              </a:rPr>
              <a:t>1.3</a:t>
            </a:r>
            <a:r>
              <a:rPr lang="sr-Latn-RS" sz="1800" b="1" spc="-35"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Latn-RS" sz="18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sr-Latn-RS" sz="1800" b="1" spc="-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Latn-RS" sz="1800" b="1" dirty="0">
                <a:effectLst/>
                <a:latin typeface="Times New Roman" panose="02020603050405020304" pitchFamily="18" charset="0"/>
                <a:ea typeface="Times New Roman" panose="02020603050405020304" pitchFamily="18" charset="0"/>
                <a:cs typeface="Times New Roman" panose="02020603050405020304" pitchFamily="18" charset="0"/>
              </a:rPr>
              <a:t>MEETING IN TIRANA, FOR THE FOLLOWING PROJECT ACTIVITIES AND PROGRESS</a:t>
            </a:r>
            <a:br>
              <a:rPr lang="en-US" sz="1800" dirty="0">
                <a:effectLst/>
                <a:latin typeface="Calibri" panose="020F0502020204030204" pitchFamily="34" charset="0"/>
                <a:ea typeface="Times New Roman" panose="02020603050405020304" pitchFamily="18" charset="0"/>
                <a:cs typeface="Times New Roman" panose="02020603050405020304" pitchFamily="18" charset="0"/>
              </a:rPr>
            </a:br>
            <a:r>
              <a:rPr lang="sr-Latn-RS" sz="1800" b="1" dirty="0">
                <a:effectLst/>
                <a:latin typeface="Times New Roman" panose="02020603050405020304" pitchFamily="18" charset="0"/>
                <a:ea typeface="Times New Roman" panose="02020603050405020304" pitchFamily="18" charset="0"/>
                <a:cs typeface="Times New Roman" panose="02020603050405020304" pitchFamily="18" charset="0"/>
              </a:rPr>
              <a:t>CONTINUATION OF E 4.2 INTERNATIONALIZATION OF CURRICULUM</a:t>
            </a:r>
            <a:br>
              <a:rPr lang="en-US" sz="1800" dirty="0">
                <a:effectLst/>
                <a:latin typeface="Calibri" panose="020F0502020204030204" pitchFamily="34" charset="0"/>
                <a:ea typeface="Times New Roman" panose="02020603050405020304" pitchFamily="18" charset="0"/>
                <a:cs typeface="Times New Roman" panose="02020603050405020304" pitchFamily="18" charset="0"/>
              </a:rPr>
            </a:br>
            <a:r>
              <a:rPr lang="sr-Latn-R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br>
              <a:rPr lang="en-US" sz="1800" dirty="0">
                <a:effectLst/>
                <a:latin typeface="Calibri" panose="020F0502020204030204" pitchFamily="34" charset="0"/>
                <a:ea typeface="Times New Roman" panose="02020603050405020304" pitchFamily="18" charset="0"/>
                <a:cs typeface="Times New Roman" panose="02020603050405020304" pitchFamily="18" charset="0"/>
              </a:rPr>
            </a:br>
            <a:endParaRPr lang="en-US" dirty="0"/>
          </a:p>
        </p:txBody>
      </p:sp>
      <p:sp>
        <p:nvSpPr>
          <p:cNvPr id="3" name="Subtitle 2">
            <a:extLst>
              <a:ext uri="{FF2B5EF4-FFF2-40B4-BE49-F238E27FC236}">
                <a16:creationId xmlns:a16="http://schemas.microsoft.com/office/drawing/2014/main" id="{32A76E7F-14CD-C375-4DDB-BD28AEEDEE6C}"/>
              </a:ext>
            </a:extLst>
          </p:cNvPr>
          <p:cNvSpPr>
            <a:spLocks noGrp="1"/>
          </p:cNvSpPr>
          <p:nvPr>
            <p:ph type="subTitle" idx="1"/>
          </p:nvPr>
        </p:nvSpPr>
        <p:spPr>
          <a:xfrm>
            <a:off x="1524000" y="3894299"/>
            <a:ext cx="9144000" cy="1655762"/>
          </a:xfrm>
        </p:spPr>
        <p:txBody>
          <a:bodyPr/>
          <a:lstStyle/>
          <a:p>
            <a:r>
              <a:rPr lang="sr-Latn-RS" sz="2400" b="1" dirty="0">
                <a:effectLst/>
                <a:latin typeface="Times New Roman" panose="02020603050405020304" pitchFamily="18" charset="0"/>
                <a:ea typeface="Times New Roman" panose="02020603050405020304" pitchFamily="18" charset="0"/>
                <a:cs typeface="Times New Roman" panose="02020603050405020304" pitchFamily="18" charset="0"/>
              </a:rPr>
              <a:t>UNIVERSITY OF MEDICINE, TIRANA</a:t>
            </a:r>
            <a:br>
              <a:rPr lang="en-US" sz="2400" dirty="0">
                <a:effectLst/>
                <a:latin typeface="Calibri" panose="020F0502020204030204" pitchFamily="34" charset="0"/>
                <a:ea typeface="Times New Roman" panose="02020603050405020304" pitchFamily="18" charset="0"/>
                <a:cs typeface="Times New Roman" panose="02020603050405020304" pitchFamily="18" charset="0"/>
              </a:rPr>
            </a:br>
            <a:r>
              <a:rPr lang="sr-Latn-RS" sz="2400" b="1" dirty="0">
                <a:effectLst/>
                <a:latin typeface="Times New Roman" panose="02020603050405020304" pitchFamily="18" charset="0"/>
                <a:ea typeface="Times New Roman" panose="02020603050405020304" pitchFamily="18" charset="0"/>
                <a:cs typeface="Times New Roman" panose="02020603050405020304" pitchFamily="18" charset="0"/>
              </a:rPr>
              <a:t>JUNE</a:t>
            </a:r>
            <a:r>
              <a:rPr lang="sr-Latn-RS" sz="2400" b="1" spc="-45" dirty="0">
                <a:effectLst/>
                <a:latin typeface="Times New Roman" panose="02020603050405020304" pitchFamily="18" charset="0"/>
                <a:ea typeface="Times New Roman" panose="02020603050405020304" pitchFamily="18" charset="0"/>
                <a:cs typeface="Times New Roman" panose="02020603050405020304" pitchFamily="18" charset="0"/>
              </a:rPr>
              <a:t> 4</a:t>
            </a:r>
            <a:r>
              <a:rPr lang="sr-Latn-RS" sz="2400" b="1" dirty="0">
                <a:effectLst/>
                <a:latin typeface="Times New Roman" panose="02020603050405020304" pitchFamily="18" charset="0"/>
                <a:ea typeface="Times New Roman" panose="02020603050405020304" pitchFamily="18" charset="0"/>
                <a:cs typeface="Times New Roman" panose="02020603050405020304" pitchFamily="18" charset="0"/>
              </a:rPr>
              <a:t>-5,</a:t>
            </a:r>
            <a:r>
              <a:rPr lang="sr-Latn-RS" sz="2400" b="1" spc="-4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sr-Latn-RS" sz="2400" b="1" spc="-10" dirty="0">
                <a:effectLst/>
                <a:latin typeface="Times New Roman" panose="02020603050405020304" pitchFamily="18" charset="0"/>
                <a:ea typeface="Times New Roman" panose="02020603050405020304" pitchFamily="18" charset="0"/>
                <a:cs typeface="Times New Roman" panose="02020603050405020304" pitchFamily="18" charset="0"/>
              </a:rPr>
              <a:t>2025.</a:t>
            </a:r>
            <a:br>
              <a:rPr lang="en-US" sz="2400" dirty="0">
                <a:effectLst/>
                <a:latin typeface="Calibri" panose="020F0502020204030204" pitchFamily="34" charset="0"/>
                <a:ea typeface="Times New Roman" panose="02020603050405020304" pitchFamily="18" charset="0"/>
                <a:cs typeface="Times New Roman" panose="02020603050405020304" pitchFamily="18" charset="0"/>
              </a:rPr>
            </a:br>
            <a:endParaRPr lang="en-US" dirty="0"/>
          </a:p>
        </p:txBody>
      </p:sp>
      <p:pic>
        <p:nvPicPr>
          <p:cNvPr id="13" name="Picture 12" descr="A picture containing electric blue, font, blue, symbol&#10;&#10;Description automatically generated">
            <a:extLst>
              <a:ext uri="{FF2B5EF4-FFF2-40B4-BE49-F238E27FC236}">
                <a16:creationId xmlns:a16="http://schemas.microsoft.com/office/drawing/2014/main" id="{F7DD74AC-90C3-60E2-5226-F9DCA519E6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4650" y="150300"/>
            <a:ext cx="2857899" cy="1114581"/>
          </a:xfrm>
          <a:prstGeom prst="rect">
            <a:avLst/>
          </a:prstGeom>
        </p:spPr>
      </p:pic>
      <p:pic>
        <p:nvPicPr>
          <p:cNvPr id="5" name="Picture 4">
            <a:extLst>
              <a:ext uri="{FF2B5EF4-FFF2-40B4-BE49-F238E27FC236}">
                <a16:creationId xmlns:a16="http://schemas.microsoft.com/office/drawing/2014/main" id="{9367030C-9BE6-B403-622F-8E0847B11BE9}"/>
              </a:ext>
            </a:extLst>
          </p:cNvPr>
          <p:cNvPicPr>
            <a:picLocks noChangeAspect="1"/>
          </p:cNvPicPr>
          <p:nvPr/>
        </p:nvPicPr>
        <p:blipFill>
          <a:blip r:embed="rId3"/>
          <a:stretch>
            <a:fillRect/>
          </a:stretch>
        </p:blipFill>
        <p:spPr>
          <a:xfrm>
            <a:off x="1485900" y="5751048"/>
            <a:ext cx="9144000" cy="1216950"/>
          </a:xfrm>
          <a:prstGeom prst="rect">
            <a:avLst/>
          </a:prstGeom>
        </p:spPr>
      </p:pic>
      <p:pic>
        <p:nvPicPr>
          <p:cNvPr id="2055" name="Picture 4" descr="KU Leuven | University Info | 7 Bachelors in English - Bachelorsportal.com">
            <a:extLst>
              <a:ext uri="{FF2B5EF4-FFF2-40B4-BE49-F238E27FC236}">
                <a16:creationId xmlns:a16="http://schemas.microsoft.com/office/drawing/2014/main" id="{9CFC3A99-97EF-4B04-4E07-226CFA033B72}"/>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754063" cy="44926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5" descr="Victor Babes University of Medicine and Pharmacy Timisoara">
            <a:extLst>
              <a:ext uri="{FF2B5EF4-FFF2-40B4-BE49-F238E27FC236}">
                <a16:creationId xmlns:a16="http://schemas.microsoft.com/office/drawing/2014/main" id="{37E3ADBA-81F5-6F9E-5164-597F046AFEA5}"/>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096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6" descr="A picture containing text, circle, emblem, logo&#10;&#10;Description automatically generated">
            <a:extLst>
              <a:ext uri="{FF2B5EF4-FFF2-40B4-BE49-F238E27FC236}">
                <a16:creationId xmlns:a16="http://schemas.microsoft.com/office/drawing/2014/main" id="{B0D408BF-61CA-D846-7D55-4DEF5EDBBA15}"/>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41338" cy="54133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7" descr="University of Tuzla - Wikipedia">
            <a:extLst>
              <a:ext uri="{FF2B5EF4-FFF2-40B4-BE49-F238E27FC236}">
                <a16:creationId xmlns:a16="http://schemas.microsoft.com/office/drawing/2014/main" id="{76E3A017-E375-1831-DDA8-4413E1F2A4AE}"/>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55625" cy="51752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8" descr="A picture containing text, font, graphics, logo&#10;&#10;Description automatically generated">
            <a:extLst>
              <a:ext uri="{FF2B5EF4-FFF2-40B4-BE49-F238E27FC236}">
                <a16:creationId xmlns:a16="http://schemas.microsoft.com/office/drawing/2014/main" id="{26D808FE-52FE-0DDC-C0F5-DB3B13E2CB44}"/>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63575" cy="47942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9" descr="A picture containing logo, symbol, font, electric blue&#10;&#10;Description automatically generated">
            <a:extLst>
              <a:ext uri="{FF2B5EF4-FFF2-40B4-BE49-F238E27FC236}">
                <a16:creationId xmlns:a16="http://schemas.microsoft.com/office/drawing/2014/main" id="{A9308FA4-B2FE-AD95-AB24-1743062E067B}"/>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93725" cy="511175"/>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1" descr="A picture containing text, font, white, design&#10;&#10;Description automatically generated">
            <a:extLst>
              <a:ext uri="{FF2B5EF4-FFF2-40B4-BE49-F238E27FC236}">
                <a16:creationId xmlns:a16="http://schemas.microsoft.com/office/drawing/2014/main" id="{EF68208F-FE3A-47C4-F5B2-C8D3862A3988}"/>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47700" cy="5111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picture containing text, logo, graphics, font&#10;&#10;Description automatically generated">
            <a:extLst>
              <a:ext uri="{FF2B5EF4-FFF2-40B4-BE49-F238E27FC236}">
                <a16:creationId xmlns:a16="http://schemas.microsoft.com/office/drawing/2014/main" id="{8875FD7F-9F3D-3A91-A621-6402E323CFB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8508" y="418956"/>
            <a:ext cx="1307448" cy="747113"/>
          </a:xfrm>
          <a:prstGeom prst="rect">
            <a:avLst/>
          </a:prstGeom>
        </p:spPr>
      </p:pic>
      <p:pic>
        <p:nvPicPr>
          <p:cNvPr id="6" name="Picture 5" descr="A colorful shield with a lion and a book&#10;&#10;Description automatically generated with low confidence">
            <a:extLst>
              <a:ext uri="{FF2B5EF4-FFF2-40B4-BE49-F238E27FC236}">
                <a16:creationId xmlns:a16="http://schemas.microsoft.com/office/drawing/2014/main" id="{FE638A5C-CE72-286F-AF18-5D42B8A683B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3940" y="5797548"/>
            <a:ext cx="441960" cy="561975"/>
          </a:xfrm>
          <a:prstGeom prst="rect">
            <a:avLst/>
          </a:prstGeom>
          <a:noFill/>
        </p:spPr>
      </p:pic>
    </p:spTree>
    <p:extLst>
      <p:ext uri="{BB962C8B-B14F-4D97-AF65-F5344CB8AC3E}">
        <p14:creationId xmlns:p14="http://schemas.microsoft.com/office/powerpoint/2010/main" val="3985705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986F8-2FB9-4844-A075-A1071B18E7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59BFEE-AB3A-CC7E-E1F0-E1E437A41F53}"/>
              </a:ext>
            </a:extLst>
          </p:cNvPr>
          <p:cNvSpPr>
            <a:spLocks noGrp="1"/>
          </p:cNvSpPr>
          <p:nvPr>
            <p:ph type="ctrTitle"/>
          </p:nvPr>
        </p:nvSpPr>
        <p:spPr>
          <a:xfrm>
            <a:off x="1524000" y="1264881"/>
            <a:ext cx="9144000" cy="2629418"/>
          </a:xfrm>
        </p:spPr>
        <p:txBody>
          <a:bodyPr>
            <a:normAutofit fontScale="90000"/>
          </a:bodyPr>
          <a:lstStyle/>
          <a:p>
            <a:pPr marL="116840" marR="0">
              <a:lnSpc>
                <a:spcPct val="110000"/>
              </a:lnSpc>
              <a:spcBef>
                <a:spcPts val="55"/>
              </a:spcBef>
              <a:spcAft>
                <a:spcPts val="600"/>
              </a:spcAft>
            </a:pPr>
            <a:r>
              <a:rPr lang="en-US" b="1" dirty="0"/>
              <a:t>Health Management in Crisis </a:t>
            </a:r>
            <a:br>
              <a:rPr lang="en-US" dirty="0"/>
            </a:br>
            <a:r>
              <a:rPr lang="en-US" sz="1800" dirty="0"/>
              <a:t>The course was attended by a group of 9 engaged students, from Technical-Medical Science background, who showed consistent interest in the topic of Health Crisis Management.</a:t>
            </a:r>
            <a:br>
              <a:rPr lang="en-US" sz="1800" dirty="0"/>
            </a:br>
            <a:r>
              <a:rPr lang="en-US" sz="1800" dirty="0"/>
              <a:t>The "Health Management in Crisis" course was a valuable learning opportunity for all participants. It is recommended to continue offering similar thematic courses online, possibly expanding participation and integrating collaborative projects with partner institutions.</a:t>
            </a:r>
            <a:br>
              <a:rPr lang="en-US" sz="1800" dirty="0"/>
            </a:br>
            <a:br>
              <a:rPr lang="en-US" sz="1800" dirty="0"/>
            </a:br>
            <a:endParaRPr lang="en-US" sz="1800" dirty="0"/>
          </a:p>
        </p:txBody>
      </p:sp>
      <p:pic>
        <p:nvPicPr>
          <p:cNvPr id="13" name="Picture 12" descr="A picture containing electric blue, font, blue, symbol&#10;&#10;Description automatically generated">
            <a:extLst>
              <a:ext uri="{FF2B5EF4-FFF2-40B4-BE49-F238E27FC236}">
                <a16:creationId xmlns:a16="http://schemas.microsoft.com/office/drawing/2014/main" id="{C2B4F889-85E5-5194-527E-72E82B4C6D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4650" y="150300"/>
            <a:ext cx="2857899" cy="1114581"/>
          </a:xfrm>
          <a:prstGeom prst="rect">
            <a:avLst/>
          </a:prstGeom>
        </p:spPr>
      </p:pic>
      <p:pic>
        <p:nvPicPr>
          <p:cNvPr id="5" name="Picture 4">
            <a:extLst>
              <a:ext uri="{FF2B5EF4-FFF2-40B4-BE49-F238E27FC236}">
                <a16:creationId xmlns:a16="http://schemas.microsoft.com/office/drawing/2014/main" id="{D2789E77-93CE-03A0-0975-7B77EE8ECCD9}"/>
              </a:ext>
            </a:extLst>
          </p:cNvPr>
          <p:cNvPicPr>
            <a:picLocks noChangeAspect="1"/>
          </p:cNvPicPr>
          <p:nvPr/>
        </p:nvPicPr>
        <p:blipFill>
          <a:blip r:embed="rId3"/>
          <a:stretch>
            <a:fillRect/>
          </a:stretch>
        </p:blipFill>
        <p:spPr>
          <a:xfrm>
            <a:off x="1485900" y="5751048"/>
            <a:ext cx="9144000" cy="1216950"/>
          </a:xfrm>
          <a:prstGeom prst="rect">
            <a:avLst/>
          </a:prstGeom>
        </p:spPr>
      </p:pic>
      <p:pic>
        <p:nvPicPr>
          <p:cNvPr id="2055" name="Picture 4" descr="KU Leuven | University Info | 7 Bachelors in English - Bachelorsportal.com">
            <a:extLst>
              <a:ext uri="{FF2B5EF4-FFF2-40B4-BE49-F238E27FC236}">
                <a16:creationId xmlns:a16="http://schemas.microsoft.com/office/drawing/2014/main" id="{E1197996-C009-AABA-BBDF-B11FF93B4CA4}"/>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754063" cy="44926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5" descr="Victor Babes University of Medicine and Pharmacy Timisoara">
            <a:extLst>
              <a:ext uri="{FF2B5EF4-FFF2-40B4-BE49-F238E27FC236}">
                <a16:creationId xmlns:a16="http://schemas.microsoft.com/office/drawing/2014/main" id="{32800582-2133-79C3-5D45-12A1056D6BE5}"/>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096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6" descr="A picture containing text, circle, emblem, logo&#10;&#10;Description automatically generated">
            <a:extLst>
              <a:ext uri="{FF2B5EF4-FFF2-40B4-BE49-F238E27FC236}">
                <a16:creationId xmlns:a16="http://schemas.microsoft.com/office/drawing/2014/main" id="{36351598-2DAC-3503-B97F-F4C721868767}"/>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41338" cy="54133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7" descr="University of Tuzla - Wikipedia">
            <a:extLst>
              <a:ext uri="{FF2B5EF4-FFF2-40B4-BE49-F238E27FC236}">
                <a16:creationId xmlns:a16="http://schemas.microsoft.com/office/drawing/2014/main" id="{2E39C441-72C7-7790-F05A-93A0628178BD}"/>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55625" cy="51752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8" descr="A picture containing text, font, graphics, logo&#10;&#10;Description automatically generated">
            <a:extLst>
              <a:ext uri="{FF2B5EF4-FFF2-40B4-BE49-F238E27FC236}">
                <a16:creationId xmlns:a16="http://schemas.microsoft.com/office/drawing/2014/main" id="{05995D3E-DCD6-7344-997F-0981D18874D4}"/>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63575" cy="47942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9" descr="A picture containing logo, symbol, font, electric blue&#10;&#10;Description automatically generated">
            <a:extLst>
              <a:ext uri="{FF2B5EF4-FFF2-40B4-BE49-F238E27FC236}">
                <a16:creationId xmlns:a16="http://schemas.microsoft.com/office/drawing/2014/main" id="{B2CC1465-F1B1-C0D9-1623-51BD35FAF1BB}"/>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93725" cy="511175"/>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1" descr="A picture containing text, font, white, design&#10;&#10;Description automatically generated">
            <a:extLst>
              <a:ext uri="{FF2B5EF4-FFF2-40B4-BE49-F238E27FC236}">
                <a16:creationId xmlns:a16="http://schemas.microsoft.com/office/drawing/2014/main" id="{D0AAFA49-8EFE-65A4-44DC-13C4CD432D87}"/>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47700" cy="5111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picture containing text, logo, graphics, font&#10;&#10;Description automatically generated">
            <a:extLst>
              <a:ext uri="{FF2B5EF4-FFF2-40B4-BE49-F238E27FC236}">
                <a16:creationId xmlns:a16="http://schemas.microsoft.com/office/drawing/2014/main" id="{69A88DED-F52E-190E-6B69-F0170182BD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8508" y="418956"/>
            <a:ext cx="1307448" cy="747113"/>
          </a:xfrm>
          <a:prstGeom prst="rect">
            <a:avLst/>
          </a:prstGeom>
        </p:spPr>
      </p:pic>
      <p:pic>
        <p:nvPicPr>
          <p:cNvPr id="6" name="Picture 5" descr="A colorful shield with a lion and a book&#10;&#10;Description automatically generated with low confidence">
            <a:extLst>
              <a:ext uri="{FF2B5EF4-FFF2-40B4-BE49-F238E27FC236}">
                <a16:creationId xmlns:a16="http://schemas.microsoft.com/office/drawing/2014/main" id="{D3491E9A-64F0-10B7-ACC5-6FA1DFA9288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3940" y="5797548"/>
            <a:ext cx="441960" cy="561975"/>
          </a:xfrm>
          <a:prstGeom prst="rect">
            <a:avLst/>
          </a:prstGeom>
          <a:noFill/>
        </p:spPr>
      </p:pic>
      <p:pic>
        <p:nvPicPr>
          <p:cNvPr id="8" name="Picture 7">
            <a:extLst>
              <a:ext uri="{FF2B5EF4-FFF2-40B4-BE49-F238E27FC236}">
                <a16:creationId xmlns:a16="http://schemas.microsoft.com/office/drawing/2014/main" id="{CE31C13B-5359-11E4-EAC9-D8C679C9B076}"/>
              </a:ext>
            </a:extLst>
          </p:cNvPr>
          <p:cNvPicPr>
            <a:picLocks noChangeAspect="1"/>
          </p:cNvPicPr>
          <p:nvPr/>
        </p:nvPicPr>
        <p:blipFill>
          <a:blip r:embed="rId6"/>
          <a:stretch>
            <a:fillRect/>
          </a:stretch>
        </p:blipFill>
        <p:spPr>
          <a:xfrm>
            <a:off x="1489874" y="3940799"/>
            <a:ext cx="2553620" cy="1609101"/>
          </a:xfrm>
          <a:prstGeom prst="rect">
            <a:avLst/>
          </a:prstGeom>
        </p:spPr>
      </p:pic>
      <p:pic>
        <p:nvPicPr>
          <p:cNvPr id="10" name="Picture 9">
            <a:extLst>
              <a:ext uri="{FF2B5EF4-FFF2-40B4-BE49-F238E27FC236}">
                <a16:creationId xmlns:a16="http://schemas.microsoft.com/office/drawing/2014/main" id="{FA7038F4-B772-3553-F2CD-7FC44D21C49B}"/>
              </a:ext>
            </a:extLst>
          </p:cNvPr>
          <p:cNvPicPr>
            <a:picLocks noChangeAspect="1"/>
          </p:cNvPicPr>
          <p:nvPr/>
        </p:nvPicPr>
        <p:blipFill>
          <a:blip r:embed="rId7"/>
          <a:stretch>
            <a:fillRect/>
          </a:stretch>
        </p:blipFill>
        <p:spPr>
          <a:xfrm>
            <a:off x="6434357" y="3979598"/>
            <a:ext cx="2659310" cy="1613521"/>
          </a:xfrm>
          <a:prstGeom prst="rect">
            <a:avLst/>
          </a:prstGeom>
        </p:spPr>
      </p:pic>
      <p:sp>
        <p:nvSpPr>
          <p:cNvPr id="9" name="AutoShape 4">
            <a:extLst>
              <a:ext uri="{FF2B5EF4-FFF2-40B4-BE49-F238E27FC236}">
                <a16:creationId xmlns:a16="http://schemas.microsoft.com/office/drawing/2014/main" id="{770CC316-AF89-0BD3-0396-9E9276DC3CFC}"/>
              </a:ext>
            </a:extLst>
          </p:cNvPr>
          <p:cNvSpPr>
            <a:spLocks noGrp="1" noChangeAspect="1" noChangeArrowheads="1"/>
          </p:cNvSpPr>
          <p:nvPr>
            <p:ph type="subTitle" idx="1"/>
          </p:nvPr>
        </p:nvSpPr>
        <p:spPr bwMode="auto">
          <a:xfrm>
            <a:off x="1524000" y="3894138"/>
            <a:ext cx="9144000" cy="165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n-US" dirty="0"/>
              <a:t>	</a:t>
            </a:r>
          </a:p>
        </p:txBody>
      </p:sp>
    </p:spTree>
    <p:extLst>
      <p:ext uri="{BB962C8B-B14F-4D97-AF65-F5344CB8AC3E}">
        <p14:creationId xmlns:p14="http://schemas.microsoft.com/office/powerpoint/2010/main" val="3020604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D4DAC1-5AD5-7F0D-3030-5F26977865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9B7B62-6E30-DFDE-05A7-833B5D641E0B}"/>
              </a:ext>
            </a:extLst>
          </p:cNvPr>
          <p:cNvSpPr>
            <a:spLocks noGrp="1"/>
          </p:cNvSpPr>
          <p:nvPr>
            <p:ph type="ctrTitle"/>
          </p:nvPr>
        </p:nvSpPr>
        <p:spPr>
          <a:xfrm>
            <a:off x="1524000" y="541338"/>
            <a:ext cx="9144000" cy="3299830"/>
          </a:xfrm>
        </p:spPr>
        <p:txBody>
          <a:bodyPr>
            <a:normAutofit fontScale="90000"/>
          </a:bodyPr>
          <a:lstStyle/>
          <a:p>
            <a:pPr marL="116840" marR="0">
              <a:lnSpc>
                <a:spcPct val="110000"/>
              </a:lnSpc>
              <a:spcBef>
                <a:spcPts val="55"/>
              </a:spcBef>
              <a:spcAft>
                <a:spcPts val="600"/>
              </a:spcAft>
            </a:pPr>
            <a:br>
              <a:rPr lang="en-US" b="1" dirty="0"/>
            </a:br>
            <a:br>
              <a:rPr lang="en-US" b="1" dirty="0"/>
            </a:br>
            <a:br>
              <a:rPr lang="en-US" b="1" dirty="0"/>
            </a:br>
            <a:br>
              <a:rPr lang="en-US" b="1" dirty="0"/>
            </a:br>
            <a:br>
              <a:rPr lang="en-US" b="1" dirty="0"/>
            </a:br>
            <a:br>
              <a:rPr lang="en-US" b="1" dirty="0"/>
            </a:br>
            <a:r>
              <a:rPr lang="en-US" b="1" dirty="0"/>
              <a:t>Medical Nutritional Therapy </a:t>
            </a:r>
            <a:br>
              <a:rPr lang="en-US" dirty="0"/>
            </a:br>
            <a:r>
              <a:rPr lang="en-US" sz="2700" dirty="0"/>
              <a:t>The online course </a:t>
            </a:r>
            <a:r>
              <a:rPr lang="en-US" sz="2700" i="1" dirty="0"/>
              <a:t>Medical Nutritional Therapy</a:t>
            </a:r>
            <a:r>
              <a:rPr lang="en-US" sz="2700" dirty="0"/>
              <a:t> was successfully attended by six students from </a:t>
            </a:r>
            <a:r>
              <a:rPr lang="en-US" sz="2400" dirty="0"/>
              <a:t>Technical-Medical Science</a:t>
            </a:r>
            <a:r>
              <a:rPr lang="en-US" sz="2700" dirty="0"/>
              <a:t> study program. The course proved to be an enriching academic experience that significantly strengthened their foundational knowledge in therapeutic nutrition. </a:t>
            </a:r>
            <a:endParaRPr lang="en-US" dirty="0"/>
          </a:p>
        </p:txBody>
      </p:sp>
      <p:pic>
        <p:nvPicPr>
          <p:cNvPr id="7" name="Picture 6">
            <a:extLst>
              <a:ext uri="{FF2B5EF4-FFF2-40B4-BE49-F238E27FC236}">
                <a16:creationId xmlns:a16="http://schemas.microsoft.com/office/drawing/2014/main" id="{B6BB3345-F003-BC63-12E0-BBD1F80FF632}"/>
              </a:ext>
            </a:extLst>
          </p:cNvPr>
          <p:cNvPicPr>
            <a:picLocks noChangeAspect="1"/>
          </p:cNvPicPr>
          <p:nvPr/>
        </p:nvPicPr>
        <p:blipFill>
          <a:blip r:embed="rId2"/>
          <a:stretch>
            <a:fillRect/>
          </a:stretch>
        </p:blipFill>
        <p:spPr>
          <a:xfrm>
            <a:off x="3752649" y="3894299"/>
            <a:ext cx="4572001" cy="1655762"/>
          </a:xfrm>
          <a:prstGeom prst="rect">
            <a:avLst/>
          </a:prstGeom>
        </p:spPr>
      </p:pic>
      <p:sp>
        <p:nvSpPr>
          <p:cNvPr id="3" name="Subtitle 2">
            <a:extLst>
              <a:ext uri="{FF2B5EF4-FFF2-40B4-BE49-F238E27FC236}">
                <a16:creationId xmlns:a16="http://schemas.microsoft.com/office/drawing/2014/main" id="{180D57CB-9F80-42B4-25F9-3B63AAA4E4CE}"/>
              </a:ext>
            </a:extLst>
          </p:cNvPr>
          <p:cNvSpPr>
            <a:spLocks noGrp="1"/>
          </p:cNvSpPr>
          <p:nvPr>
            <p:ph type="subTitle" idx="1"/>
          </p:nvPr>
        </p:nvSpPr>
        <p:spPr>
          <a:xfrm>
            <a:off x="5413694" y="3894299"/>
            <a:ext cx="5254306" cy="1655762"/>
          </a:xfrm>
        </p:spPr>
        <p:txBody>
          <a:bodyPr/>
          <a:lstStyle/>
          <a:p>
            <a:pPr algn="l"/>
            <a:endParaRPr lang="en-US" dirty="0"/>
          </a:p>
        </p:txBody>
      </p:sp>
      <p:pic>
        <p:nvPicPr>
          <p:cNvPr id="13" name="Picture 12" descr="A picture containing electric blue, font, blue, symbol&#10;&#10;Description automatically generated">
            <a:extLst>
              <a:ext uri="{FF2B5EF4-FFF2-40B4-BE49-F238E27FC236}">
                <a16:creationId xmlns:a16="http://schemas.microsoft.com/office/drawing/2014/main" id="{5A9F3371-BF6E-1642-1EAA-1D63890728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4650" y="150300"/>
            <a:ext cx="2857899" cy="1114581"/>
          </a:xfrm>
          <a:prstGeom prst="rect">
            <a:avLst/>
          </a:prstGeom>
        </p:spPr>
      </p:pic>
      <p:pic>
        <p:nvPicPr>
          <p:cNvPr id="5" name="Picture 4">
            <a:extLst>
              <a:ext uri="{FF2B5EF4-FFF2-40B4-BE49-F238E27FC236}">
                <a16:creationId xmlns:a16="http://schemas.microsoft.com/office/drawing/2014/main" id="{0C6FFF0D-8B9F-D931-6A4A-D4DFF83D353F}"/>
              </a:ext>
            </a:extLst>
          </p:cNvPr>
          <p:cNvPicPr>
            <a:picLocks noChangeAspect="1"/>
          </p:cNvPicPr>
          <p:nvPr/>
        </p:nvPicPr>
        <p:blipFill>
          <a:blip r:embed="rId4"/>
          <a:stretch>
            <a:fillRect/>
          </a:stretch>
        </p:blipFill>
        <p:spPr>
          <a:xfrm>
            <a:off x="1485900" y="5751048"/>
            <a:ext cx="9144000" cy="1216950"/>
          </a:xfrm>
          <a:prstGeom prst="rect">
            <a:avLst/>
          </a:prstGeom>
        </p:spPr>
      </p:pic>
      <p:pic>
        <p:nvPicPr>
          <p:cNvPr id="2055" name="Picture 4" descr="KU Leuven | University Info | 7 Bachelors in English - Bachelorsportal.com">
            <a:extLst>
              <a:ext uri="{FF2B5EF4-FFF2-40B4-BE49-F238E27FC236}">
                <a16:creationId xmlns:a16="http://schemas.microsoft.com/office/drawing/2014/main" id="{BD58F714-1F5A-939A-579A-375E20A6EC7E}"/>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754063" cy="44926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5" descr="Victor Babes University of Medicine and Pharmacy Timisoara">
            <a:extLst>
              <a:ext uri="{FF2B5EF4-FFF2-40B4-BE49-F238E27FC236}">
                <a16:creationId xmlns:a16="http://schemas.microsoft.com/office/drawing/2014/main" id="{85F2B6EE-FAEF-F14A-F6DD-7D5ADF4F1903}"/>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096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6" descr="A picture containing text, circle, emblem, logo&#10;&#10;Description automatically generated">
            <a:extLst>
              <a:ext uri="{FF2B5EF4-FFF2-40B4-BE49-F238E27FC236}">
                <a16:creationId xmlns:a16="http://schemas.microsoft.com/office/drawing/2014/main" id="{97241EB3-240D-9F0E-73DD-FDB2888EE212}"/>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41338" cy="54133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7" descr="University of Tuzla - Wikipedia">
            <a:extLst>
              <a:ext uri="{FF2B5EF4-FFF2-40B4-BE49-F238E27FC236}">
                <a16:creationId xmlns:a16="http://schemas.microsoft.com/office/drawing/2014/main" id="{30A349E1-A11A-3479-07D1-F2404DDFB2DE}"/>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55625" cy="51752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8" descr="A picture containing text, font, graphics, logo&#10;&#10;Description automatically generated">
            <a:extLst>
              <a:ext uri="{FF2B5EF4-FFF2-40B4-BE49-F238E27FC236}">
                <a16:creationId xmlns:a16="http://schemas.microsoft.com/office/drawing/2014/main" id="{915E97CE-769F-D033-DAE3-2A29954131B2}"/>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63575" cy="47942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9" descr="A picture containing logo, symbol, font, electric blue&#10;&#10;Description automatically generated">
            <a:extLst>
              <a:ext uri="{FF2B5EF4-FFF2-40B4-BE49-F238E27FC236}">
                <a16:creationId xmlns:a16="http://schemas.microsoft.com/office/drawing/2014/main" id="{A2690DB5-1501-7887-6B3B-8716A61D5348}"/>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93725" cy="511175"/>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1" descr="A picture containing text, font, white, design&#10;&#10;Description automatically generated">
            <a:extLst>
              <a:ext uri="{FF2B5EF4-FFF2-40B4-BE49-F238E27FC236}">
                <a16:creationId xmlns:a16="http://schemas.microsoft.com/office/drawing/2014/main" id="{818B2B42-D615-0988-5269-49558635F965}"/>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47700" cy="5111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picture containing text, logo, graphics, font&#10;&#10;Description automatically generated">
            <a:extLst>
              <a:ext uri="{FF2B5EF4-FFF2-40B4-BE49-F238E27FC236}">
                <a16:creationId xmlns:a16="http://schemas.microsoft.com/office/drawing/2014/main" id="{2E48E225-FD91-536B-8DD1-2875D6AC21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58508" y="418956"/>
            <a:ext cx="1307448" cy="747113"/>
          </a:xfrm>
          <a:prstGeom prst="rect">
            <a:avLst/>
          </a:prstGeom>
        </p:spPr>
      </p:pic>
      <p:pic>
        <p:nvPicPr>
          <p:cNvPr id="6" name="Picture 5" descr="A colorful shield with a lion and a book&#10;&#10;Description automatically generated with low confidence">
            <a:extLst>
              <a:ext uri="{FF2B5EF4-FFF2-40B4-BE49-F238E27FC236}">
                <a16:creationId xmlns:a16="http://schemas.microsoft.com/office/drawing/2014/main" id="{94DA9B34-9130-594B-F6E9-3BE4163EF9D8}"/>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43940" y="5797548"/>
            <a:ext cx="441960" cy="561975"/>
          </a:xfrm>
          <a:prstGeom prst="rect">
            <a:avLst/>
          </a:prstGeom>
          <a:noFill/>
        </p:spPr>
      </p:pic>
    </p:spTree>
    <p:extLst>
      <p:ext uri="{BB962C8B-B14F-4D97-AF65-F5344CB8AC3E}">
        <p14:creationId xmlns:p14="http://schemas.microsoft.com/office/powerpoint/2010/main" val="40947293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BC9B0D-EA73-46F8-228A-9E846B4569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9A45E4-77C6-A3D8-2A49-ADBA79C7417C}"/>
              </a:ext>
            </a:extLst>
          </p:cNvPr>
          <p:cNvSpPr>
            <a:spLocks noGrp="1"/>
          </p:cNvSpPr>
          <p:nvPr>
            <p:ph type="ctrTitle"/>
          </p:nvPr>
        </p:nvSpPr>
        <p:spPr>
          <a:xfrm>
            <a:off x="1524000" y="1166069"/>
            <a:ext cx="9144000" cy="2055303"/>
          </a:xfrm>
        </p:spPr>
        <p:txBody>
          <a:bodyPr>
            <a:normAutofit fontScale="90000"/>
          </a:bodyPr>
          <a:lstStyle/>
          <a:p>
            <a:pPr marL="116840" marR="0">
              <a:lnSpc>
                <a:spcPct val="110000"/>
              </a:lnSpc>
              <a:spcBef>
                <a:spcPts val="55"/>
              </a:spcBef>
              <a:spcAft>
                <a:spcPts val="600"/>
              </a:spcAft>
            </a:pPr>
            <a:r>
              <a:rPr lang="en-US" b="1" dirty="0"/>
              <a:t>Personal Medicine </a:t>
            </a:r>
            <a:br>
              <a:rPr lang="en-US" dirty="0"/>
            </a:br>
            <a:r>
              <a:rPr lang="en-US" sz="2200" dirty="0"/>
              <a:t>The online course </a:t>
            </a:r>
            <a:r>
              <a:rPr lang="en-US" sz="2200" i="1" dirty="0"/>
              <a:t>Personalized Medicine</a:t>
            </a:r>
            <a:r>
              <a:rPr lang="en-US" sz="2200" dirty="0"/>
              <a:t> was attended by seven students. The course provided them with valuable insights into how medicine is becoming more customized and effective through scientific advancement.</a:t>
            </a:r>
          </a:p>
        </p:txBody>
      </p:sp>
      <p:pic>
        <p:nvPicPr>
          <p:cNvPr id="13" name="Picture 12" descr="A picture containing electric blue, font, blue, symbol&#10;&#10;Description automatically generated">
            <a:extLst>
              <a:ext uri="{FF2B5EF4-FFF2-40B4-BE49-F238E27FC236}">
                <a16:creationId xmlns:a16="http://schemas.microsoft.com/office/drawing/2014/main" id="{D7EB5FE3-142C-E1D0-FB2C-87BE487F89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4650" y="150300"/>
            <a:ext cx="2857899" cy="1114581"/>
          </a:xfrm>
          <a:prstGeom prst="rect">
            <a:avLst/>
          </a:prstGeom>
        </p:spPr>
      </p:pic>
      <p:pic>
        <p:nvPicPr>
          <p:cNvPr id="5" name="Picture 4">
            <a:extLst>
              <a:ext uri="{FF2B5EF4-FFF2-40B4-BE49-F238E27FC236}">
                <a16:creationId xmlns:a16="http://schemas.microsoft.com/office/drawing/2014/main" id="{F29DAF09-FB57-1921-2A83-B9935B72530B}"/>
              </a:ext>
            </a:extLst>
          </p:cNvPr>
          <p:cNvPicPr>
            <a:picLocks noChangeAspect="1"/>
          </p:cNvPicPr>
          <p:nvPr/>
        </p:nvPicPr>
        <p:blipFill>
          <a:blip r:embed="rId3"/>
          <a:stretch>
            <a:fillRect/>
          </a:stretch>
        </p:blipFill>
        <p:spPr>
          <a:xfrm>
            <a:off x="1485900" y="5751048"/>
            <a:ext cx="9144000" cy="1216950"/>
          </a:xfrm>
          <a:prstGeom prst="rect">
            <a:avLst/>
          </a:prstGeom>
        </p:spPr>
      </p:pic>
      <p:pic>
        <p:nvPicPr>
          <p:cNvPr id="2055" name="Picture 4" descr="KU Leuven | University Info | 7 Bachelors in English - Bachelorsportal.com">
            <a:extLst>
              <a:ext uri="{FF2B5EF4-FFF2-40B4-BE49-F238E27FC236}">
                <a16:creationId xmlns:a16="http://schemas.microsoft.com/office/drawing/2014/main" id="{CEBF444F-6F32-7E86-C543-1BA937DAB20C}"/>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754063" cy="44926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5" descr="Victor Babes University of Medicine and Pharmacy Timisoara">
            <a:extLst>
              <a:ext uri="{FF2B5EF4-FFF2-40B4-BE49-F238E27FC236}">
                <a16:creationId xmlns:a16="http://schemas.microsoft.com/office/drawing/2014/main" id="{5C795563-BF34-BE1A-4237-EF4CCDCFA81D}"/>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096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6" descr="A picture containing text, circle, emblem, logo&#10;&#10;Description automatically generated">
            <a:extLst>
              <a:ext uri="{FF2B5EF4-FFF2-40B4-BE49-F238E27FC236}">
                <a16:creationId xmlns:a16="http://schemas.microsoft.com/office/drawing/2014/main" id="{C91BA3E1-4C5D-80AA-DADB-31C0D860524F}"/>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41338" cy="54133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7" descr="University of Tuzla - Wikipedia">
            <a:extLst>
              <a:ext uri="{FF2B5EF4-FFF2-40B4-BE49-F238E27FC236}">
                <a16:creationId xmlns:a16="http://schemas.microsoft.com/office/drawing/2014/main" id="{20EE34FD-193B-D7C9-8746-346C6502D0C1}"/>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55625" cy="51752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8" descr="A picture containing text, font, graphics, logo&#10;&#10;Description automatically generated">
            <a:extLst>
              <a:ext uri="{FF2B5EF4-FFF2-40B4-BE49-F238E27FC236}">
                <a16:creationId xmlns:a16="http://schemas.microsoft.com/office/drawing/2014/main" id="{C345F664-2339-1EE5-1039-72EE37F77C31}"/>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63575" cy="47942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9" descr="A picture containing logo, symbol, font, electric blue&#10;&#10;Description automatically generated">
            <a:extLst>
              <a:ext uri="{FF2B5EF4-FFF2-40B4-BE49-F238E27FC236}">
                <a16:creationId xmlns:a16="http://schemas.microsoft.com/office/drawing/2014/main" id="{203A2CB7-05D5-07CC-B0F2-CFFB0A7112F1}"/>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93725" cy="511175"/>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1" descr="A picture containing text, font, white, design&#10;&#10;Description automatically generated">
            <a:extLst>
              <a:ext uri="{FF2B5EF4-FFF2-40B4-BE49-F238E27FC236}">
                <a16:creationId xmlns:a16="http://schemas.microsoft.com/office/drawing/2014/main" id="{7E848F7F-B570-DFDF-13BE-2D26068ADEF7}"/>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47700" cy="5111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picture containing text, logo, graphics, font&#10;&#10;Description automatically generated">
            <a:extLst>
              <a:ext uri="{FF2B5EF4-FFF2-40B4-BE49-F238E27FC236}">
                <a16:creationId xmlns:a16="http://schemas.microsoft.com/office/drawing/2014/main" id="{3445E444-E2F2-9CA9-8683-E4FE98B5DA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8508" y="418956"/>
            <a:ext cx="1307448" cy="747113"/>
          </a:xfrm>
          <a:prstGeom prst="rect">
            <a:avLst/>
          </a:prstGeom>
        </p:spPr>
      </p:pic>
      <p:pic>
        <p:nvPicPr>
          <p:cNvPr id="6" name="Picture 5" descr="A colorful shield with a lion and a book&#10;&#10;Description automatically generated with low confidence">
            <a:extLst>
              <a:ext uri="{FF2B5EF4-FFF2-40B4-BE49-F238E27FC236}">
                <a16:creationId xmlns:a16="http://schemas.microsoft.com/office/drawing/2014/main" id="{6F222AA4-018D-61E4-CE7F-F52BD77437B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3940" y="5797548"/>
            <a:ext cx="441960" cy="561975"/>
          </a:xfrm>
          <a:prstGeom prst="rect">
            <a:avLst/>
          </a:prstGeom>
          <a:noFill/>
        </p:spPr>
      </p:pic>
      <p:pic>
        <p:nvPicPr>
          <p:cNvPr id="10" name="Picture 9">
            <a:extLst>
              <a:ext uri="{FF2B5EF4-FFF2-40B4-BE49-F238E27FC236}">
                <a16:creationId xmlns:a16="http://schemas.microsoft.com/office/drawing/2014/main" id="{DF6F7514-9F76-CEA2-76E8-EE52B2193591}"/>
              </a:ext>
            </a:extLst>
          </p:cNvPr>
          <p:cNvPicPr>
            <a:picLocks noChangeAspect="1"/>
          </p:cNvPicPr>
          <p:nvPr/>
        </p:nvPicPr>
        <p:blipFill>
          <a:blip r:embed="rId6"/>
          <a:stretch>
            <a:fillRect/>
          </a:stretch>
        </p:blipFill>
        <p:spPr>
          <a:xfrm>
            <a:off x="1641446" y="3562089"/>
            <a:ext cx="3886899" cy="1854722"/>
          </a:xfrm>
          <a:prstGeom prst="rect">
            <a:avLst/>
          </a:prstGeom>
        </p:spPr>
      </p:pic>
      <p:sp>
        <p:nvSpPr>
          <p:cNvPr id="9" name="AutoShape 6">
            <a:extLst>
              <a:ext uri="{FF2B5EF4-FFF2-40B4-BE49-F238E27FC236}">
                <a16:creationId xmlns:a16="http://schemas.microsoft.com/office/drawing/2014/main" id="{C6C25C2D-54B1-7090-380A-9EAC3D8C7F54}"/>
              </a:ext>
            </a:extLst>
          </p:cNvPr>
          <p:cNvSpPr>
            <a:spLocks noGrp="1" noChangeAspect="1" noChangeArrowheads="1"/>
          </p:cNvSpPr>
          <p:nvPr>
            <p:ph type="subTitle" idx="1"/>
          </p:nvPr>
        </p:nvSpPr>
        <p:spPr bwMode="auto">
          <a:xfrm>
            <a:off x="1524000" y="3429000"/>
            <a:ext cx="9144000" cy="21209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888064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2797F-0950-596B-89EE-1E87397B31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181B1A-F5A1-6BDA-F906-73453EF3A4AA}"/>
              </a:ext>
            </a:extLst>
          </p:cNvPr>
          <p:cNvSpPr>
            <a:spLocks noGrp="1"/>
          </p:cNvSpPr>
          <p:nvPr>
            <p:ph type="ctrTitle"/>
          </p:nvPr>
        </p:nvSpPr>
        <p:spPr>
          <a:xfrm>
            <a:off x="1524000" y="1506699"/>
            <a:ext cx="9144000" cy="2186613"/>
          </a:xfrm>
        </p:spPr>
        <p:txBody>
          <a:bodyPr>
            <a:normAutofit fontScale="90000"/>
          </a:bodyPr>
          <a:lstStyle/>
          <a:p>
            <a:pPr marL="116840" marR="0">
              <a:lnSpc>
                <a:spcPct val="110000"/>
              </a:lnSpc>
              <a:spcBef>
                <a:spcPts val="55"/>
              </a:spcBef>
              <a:spcAft>
                <a:spcPts val="600"/>
              </a:spcAft>
            </a:pPr>
            <a:r>
              <a:rPr lang="en-US" sz="4400" b="1" dirty="0"/>
              <a:t>Courses offered by University of Shkodra staff </a:t>
            </a:r>
            <a:br>
              <a:rPr lang="en-US" dirty="0"/>
            </a:br>
            <a:endParaRPr lang="en-US" dirty="0"/>
          </a:p>
        </p:txBody>
      </p:sp>
      <p:sp>
        <p:nvSpPr>
          <p:cNvPr id="3" name="Subtitle 2">
            <a:extLst>
              <a:ext uri="{FF2B5EF4-FFF2-40B4-BE49-F238E27FC236}">
                <a16:creationId xmlns:a16="http://schemas.microsoft.com/office/drawing/2014/main" id="{3E27855F-9034-8F04-02A9-6FB51AF82829}"/>
              </a:ext>
            </a:extLst>
          </p:cNvPr>
          <p:cNvSpPr>
            <a:spLocks noGrp="1"/>
          </p:cNvSpPr>
          <p:nvPr>
            <p:ph type="subTitle" idx="1"/>
          </p:nvPr>
        </p:nvSpPr>
        <p:spPr>
          <a:xfrm>
            <a:off x="1524000" y="3894299"/>
            <a:ext cx="9144000" cy="1655762"/>
          </a:xfrm>
        </p:spPr>
        <p:txBody>
          <a:bodyPr/>
          <a:lstStyle/>
          <a:p>
            <a:r>
              <a:rPr lang="en-US" dirty="0"/>
              <a:t>Health management in crises – Offered by Dr. </a:t>
            </a:r>
            <a:r>
              <a:rPr lang="en-US" dirty="0" err="1"/>
              <a:t>Manaraj</a:t>
            </a:r>
            <a:r>
              <a:rPr lang="en-US" dirty="0"/>
              <a:t> </a:t>
            </a:r>
            <a:r>
              <a:rPr lang="en-US" dirty="0" err="1"/>
              <a:t>Marku</a:t>
            </a:r>
            <a:endParaRPr lang="en-US" dirty="0"/>
          </a:p>
          <a:p>
            <a:r>
              <a:rPr lang="en-US" dirty="0"/>
              <a:t>Personal Medicine – offered by Dr. Julian </a:t>
            </a:r>
            <a:r>
              <a:rPr lang="en-US" dirty="0" err="1"/>
              <a:t>Kraja</a:t>
            </a:r>
            <a:r>
              <a:rPr lang="en-US" dirty="0"/>
              <a:t> &amp; PhD candidate </a:t>
            </a:r>
            <a:r>
              <a:rPr lang="en-US" dirty="0" err="1"/>
              <a:t>Elsjona</a:t>
            </a:r>
            <a:r>
              <a:rPr lang="en-US" dirty="0"/>
              <a:t> </a:t>
            </a:r>
            <a:r>
              <a:rPr lang="en-US" dirty="0" err="1"/>
              <a:t>Qallija</a:t>
            </a:r>
            <a:endParaRPr lang="en-US" dirty="0"/>
          </a:p>
        </p:txBody>
      </p:sp>
      <p:pic>
        <p:nvPicPr>
          <p:cNvPr id="13" name="Picture 12" descr="A picture containing electric blue, font, blue, symbol&#10;&#10;Description automatically generated">
            <a:extLst>
              <a:ext uri="{FF2B5EF4-FFF2-40B4-BE49-F238E27FC236}">
                <a16:creationId xmlns:a16="http://schemas.microsoft.com/office/drawing/2014/main" id="{AC606B38-BF32-FCC5-CCE5-0D4C3C1F63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4650" y="150300"/>
            <a:ext cx="2857899" cy="1114581"/>
          </a:xfrm>
          <a:prstGeom prst="rect">
            <a:avLst/>
          </a:prstGeom>
        </p:spPr>
      </p:pic>
      <p:pic>
        <p:nvPicPr>
          <p:cNvPr id="5" name="Picture 4">
            <a:extLst>
              <a:ext uri="{FF2B5EF4-FFF2-40B4-BE49-F238E27FC236}">
                <a16:creationId xmlns:a16="http://schemas.microsoft.com/office/drawing/2014/main" id="{E779EA9D-F5BE-70CD-0FE5-4F22D2CC4AA8}"/>
              </a:ext>
            </a:extLst>
          </p:cNvPr>
          <p:cNvPicPr>
            <a:picLocks noChangeAspect="1"/>
          </p:cNvPicPr>
          <p:nvPr/>
        </p:nvPicPr>
        <p:blipFill>
          <a:blip r:embed="rId3"/>
          <a:stretch>
            <a:fillRect/>
          </a:stretch>
        </p:blipFill>
        <p:spPr>
          <a:xfrm>
            <a:off x="1485900" y="5751048"/>
            <a:ext cx="9144000" cy="1216950"/>
          </a:xfrm>
          <a:prstGeom prst="rect">
            <a:avLst/>
          </a:prstGeom>
        </p:spPr>
      </p:pic>
      <p:pic>
        <p:nvPicPr>
          <p:cNvPr id="2055" name="Picture 4" descr="KU Leuven | University Info | 7 Bachelors in English - Bachelorsportal.com">
            <a:extLst>
              <a:ext uri="{FF2B5EF4-FFF2-40B4-BE49-F238E27FC236}">
                <a16:creationId xmlns:a16="http://schemas.microsoft.com/office/drawing/2014/main" id="{56B5F033-FD95-D7B6-3B50-E3938B1FFD9F}"/>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754063" cy="44926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5" descr="Victor Babes University of Medicine and Pharmacy Timisoara">
            <a:extLst>
              <a:ext uri="{FF2B5EF4-FFF2-40B4-BE49-F238E27FC236}">
                <a16:creationId xmlns:a16="http://schemas.microsoft.com/office/drawing/2014/main" id="{22AFC62D-A966-7148-777D-3E7A98331F7F}"/>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096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6" descr="A picture containing text, circle, emblem, logo&#10;&#10;Description automatically generated">
            <a:extLst>
              <a:ext uri="{FF2B5EF4-FFF2-40B4-BE49-F238E27FC236}">
                <a16:creationId xmlns:a16="http://schemas.microsoft.com/office/drawing/2014/main" id="{A28506D5-0C56-687B-918A-D47D6422E067}"/>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41338" cy="54133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7" descr="University of Tuzla - Wikipedia">
            <a:extLst>
              <a:ext uri="{FF2B5EF4-FFF2-40B4-BE49-F238E27FC236}">
                <a16:creationId xmlns:a16="http://schemas.microsoft.com/office/drawing/2014/main" id="{7C2F5D85-B5E8-32DB-DBCF-A7015E0993B4}"/>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55625" cy="51752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8" descr="A picture containing text, font, graphics, logo&#10;&#10;Description automatically generated">
            <a:extLst>
              <a:ext uri="{FF2B5EF4-FFF2-40B4-BE49-F238E27FC236}">
                <a16:creationId xmlns:a16="http://schemas.microsoft.com/office/drawing/2014/main" id="{D980BDB6-FE2F-A419-8466-CE4BBA7BBA67}"/>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63575" cy="47942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9" descr="A picture containing logo, symbol, font, electric blue&#10;&#10;Description automatically generated">
            <a:extLst>
              <a:ext uri="{FF2B5EF4-FFF2-40B4-BE49-F238E27FC236}">
                <a16:creationId xmlns:a16="http://schemas.microsoft.com/office/drawing/2014/main" id="{33B1C65A-40F7-7F14-3DFD-F2040533C377}"/>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593725" cy="511175"/>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1" descr="A picture containing text, font, white, design&#10;&#10;Description automatically generated">
            <a:extLst>
              <a:ext uri="{FF2B5EF4-FFF2-40B4-BE49-F238E27FC236}">
                <a16:creationId xmlns:a16="http://schemas.microsoft.com/office/drawing/2014/main" id="{11AC552D-71F2-BEDB-B600-6A0EA51FA732}"/>
              </a:ext>
            </a:extLst>
          </p:cNvPr>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647700" cy="5111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picture containing text, logo, graphics, font&#10;&#10;Description automatically generated">
            <a:extLst>
              <a:ext uri="{FF2B5EF4-FFF2-40B4-BE49-F238E27FC236}">
                <a16:creationId xmlns:a16="http://schemas.microsoft.com/office/drawing/2014/main" id="{77842DD5-951D-B730-AB9A-0391132EDA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8508" y="418956"/>
            <a:ext cx="1307448" cy="747113"/>
          </a:xfrm>
          <a:prstGeom prst="rect">
            <a:avLst/>
          </a:prstGeom>
        </p:spPr>
      </p:pic>
      <p:pic>
        <p:nvPicPr>
          <p:cNvPr id="6" name="Picture 5" descr="A colorful shield with a lion and a book&#10;&#10;Description automatically generated with low confidence">
            <a:extLst>
              <a:ext uri="{FF2B5EF4-FFF2-40B4-BE49-F238E27FC236}">
                <a16:creationId xmlns:a16="http://schemas.microsoft.com/office/drawing/2014/main" id="{B70295EF-847F-B7AD-233C-431CD74D4F0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3940" y="5797548"/>
            <a:ext cx="441960" cy="561975"/>
          </a:xfrm>
          <a:prstGeom prst="rect">
            <a:avLst/>
          </a:prstGeom>
          <a:noFill/>
        </p:spPr>
      </p:pic>
    </p:spTree>
    <p:extLst>
      <p:ext uri="{BB962C8B-B14F-4D97-AF65-F5344CB8AC3E}">
        <p14:creationId xmlns:p14="http://schemas.microsoft.com/office/powerpoint/2010/main" val="1815460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7C5A71-58E7-DF9D-ED8D-C013CB14AE5F}"/>
            </a:ext>
          </a:extLst>
        </p:cNvPr>
        <p:cNvGrpSpPr/>
        <p:nvPr/>
      </p:nvGrpSpPr>
      <p:grpSpPr>
        <a:xfrm>
          <a:off x="0" y="0"/>
          <a:ext cx="0" cy="0"/>
          <a:chOff x="0" y="0"/>
          <a:chExt cx="0" cy="0"/>
        </a:xfrm>
      </p:grpSpPr>
      <p:pic>
        <p:nvPicPr>
          <p:cNvPr id="13" name="Picture 12" descr="A picture containing electric blue, font, blue, symbol&#10;&#10;Description automatically generated">
            <a:extLst>
              <a:ext uri="{FF2B5EF4-FFF2-40B4-BE49-F238E27FC236}">
                <a16:creationId xmlns:a16="http://schemas.microsoft.com/office/drawing/2014/main" id="{E2A8C44E-C797-10A0-A6EF-3847AE0CB4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4650" y="150300"/>
            <a:ext cx="2857899" cy="1114581"/>
          </a:xfrm>
          <a:prstGeom prst="rect">
            <a:avLst/>
          </a:prstGeom>
        </p:spPr>
      </p:pic>
      <p:pic>
        <p:nvPicPr>
          <p:cNvPr id="5" name="Picture 4">
            <a:extLst>
              <a:ext uri="{FF2B5EF4-FFF2-40B4-BE49-F238E27FC236}">
                <a16:creationId xmlns:a16="http://schemas.microsoft.com/office/drawing/2014/main" id="{07FC5C50-DC38-0712-E0DA-92F6A660DDAA}"/>
              </a:ext>
            </a:extLst>
          </p:cNvPr>
          <p:cNvPicPr>
            <a:picLocks noChangeAspect="1"/>
          </p:cNvPicPr>
          <p:nvPr/>
        </p:nvPicPr>
        <p:blipFill>
          <a:blip r:embed="rId3"/>
          <a:stretch>
            <a:fillRect/>
          </a:stretch>
        </p:blipFill>
        <p:spPr>
          <a:xfrm>
            <a:off x="1485900" y="5751048"/>
            <a:ext cx="9144000" cy="1216950"/>
          </a:xfrm>
          <a:prstGeom prst="rect">
            <a:avLst/>
          </a:prstGeom>
        </p:spPr>
      </p:pic>
      <p:pic>
        <p:nvPicPr>
          <p:cNvPr id="4" name="Picture 3" descr="A picture containing text, logo, graphics, font&#10;&#10;Description automatically generated">
            <a:extLst>
              <a:ext uri="{FF2B5EF4-FFF2-40B4-BE49-F238E27FC236}">
                <a16:creationId xmlns:a16="http://schemas.microsoft.com/office/drawing/2014/main" id="{6A2367A8-7BC0-DCE3-CB3A-8E79A0AB7F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8508" y="418956"/>
            <a:ext cx="1307448" cy="747113"/>
          </a:xfrm>
          <a:prstGeom prst="rect">
            <a:avLst/>
          </a:prstGeom>
        </p:spPr>
      </p:pic>
      <p:pic>
        <p:nvPicPr>
          <p:cNvPr id="6" name="Picture 5" descr="A colorful shield with a lion and a book&#10;&#10;Description automatically generated with low confidence">
            <a:extLst>
              <a:ext uri="{FF2B5EF4-FFF2-40B4-BE49-F238E27FC236}">
                <a16:creationId xmlns:a16="http://schemas.microsoft.com/office/drawing/2014/main" id="{200A5D0E-4C5D-78D5-2C80-6E2EEEE7BAD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3940" y="5797548"/>
            <a:ext cx="441960" cy="561975"/>
          </a:xfrm>
          <a:prstGeom prst="rect">
            <a:avLst/>
          </a:prstGeom>
          <a:noFill/>
        </p:spPr>
      </p:pic>
      <p:sp>
        <p:nvSpPr>
          <p:cNvPr id="15" name="TextBox 14">
            <a:extLst>
              <a:ext uri="{FF2B5EF4-FFF2-40B4-BE49-F238E27FC236}">
                <a16:creationId xmlns:a16="http://schemas.microsoft.com/office/drawing/2014/main" id="{8AAD1BE7-CD0F-A2F2-9A6E-E84674E64036}"/>
              </a:ext>
            </a:extLst>
          </p:cNvPr>
          <p:cNvSpPr txBox="1"/>
          <p:nvPr/>
        </p:nvSpPr>
        <p:spPr>
          <a:xfrm>
            <a:off x="1474190" y="1728131"/>
            <a:ext cx="9243619" cy="3539430"/>
          </a:xfrm>
          <a:prstGeom prst="rect">
            <a:avLst/>
          </a:prstGeom>
          <a:noFill/>
        </p:spPr>
        <p:txBody>
          <a:bodyPr wrap="square">
            <a:spAutoFit/>
          </a:bodyPr>
          <a:lstStyle/>
          <a:p>
            <a:pPr algn="ctr"/>
            <a:r>
              <a:rPr lang="en-US" sz="2800" b="1" dirty="0"/>
              <a:t>Suggestion</a:t>
            </a:r>
          </a:p>
          <a:p>
            <a:pPr algn="just"/>
            <a:r>
              <a:rPr lang="en-US" sz="2800" dirty="0"/>
              <a:t>In addition to the certificates issued to students, it is respectfully suggested that the Coordinator also provides certificates of recognition to the academic staff who have delivered the online courses. </a:t>
            </a:r>
          </a:p>
          <a:p>
            <a:pPr algn="just"/>
            <a:r>
              <a:rPr lang="en-US" sz="2800" dirty="0"/>
              <a:t>This gesture would acknowledge their valuable contribution to the program and support continued motivation and engagement in future initiatives.</a:t>
            </a:r>
          </a:p>
        </p:txBody>
      </p:sp>
    </p:spTree>
    <p:extLst>
      <p:ext uri="{BB962C8B-B14F-4D97-AF65-F5344CB8AC3E}">
        <p14:creationId xmlns:p14="http://schemas.microsoft.com/office/powerpoint/2010/main" val="2655392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3A2FBC-5307-C848-122F-DA2E3CE258A5}"/>
            </a:ext>
          </a:extLst>
        </p:cNvPr>
        <p:cNvGrpSpPr/>
        <p:nvPr/>
      </p:nvGrpSpPr>
      <p:grpSpPr>
        <a:xfrm>
          <a:off x="0" y="0"/>
          <a:ext cx="0" cy="0"/>
          <a:chOff x="0" y="0"/>
          <a:chExt cx="0" cy="0"/>
        </a:xfrm>
      </p:grpSpPr>
      <p:pic>
        <p:nvPicPr>
          <p:cNvPr id="13" name="Picture 12" descr="A picture containing electric blue, font, blue, symbol&#10;&#10;Description automatically generated">
            <a:extLst>
              <a:ext uri="{FF2B5EF4-FFF2-40B4-BE49-F238E27FC236}">
                <a16:creationId xmlns:a16="http://schemas.microsoft.com/office/drawing/2014/main" id="{611DD1CF-8168-7F57-3497-D31BA48E7C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4650" y="150300"/>
            <a:ext cx="2857899" cy="1114581"/>
          </a:xfrm>
          <a:prstGeom prst="rect">
            <a:avLst/>
          </a:prstGeom>
        </p:spPr>
      </p:pic>
      <p:pic>
        <p:nvPicPr>
          <p:cNvPr id="5" name="Picture 4">
            <a:extLst>
              <a:ext uri="{FF2B5EF4-FFF2-40B4-BE49-F238E27FC236}">
                <a16:creationId xmlns:a16="http://schemas.microsoft.com/office/drawing/2014/main" id="{51406156-A19D-BC85-67C3-20809A123A77}"/>
              </a:ext>
            </a:extLst>
          </p:cNvPr>
          <p:cNvPicPr>
            <a:picLocks noChangeAspect="1"/>
          </p:cNvPicPr>
          <p:nvPr/>
        </p:nvPicPr>
        <p:blipFill>
          <a:blip r:embed="rId3"/>
          <a:stretch>
            <a:fillRect/>
          </a:stretch>
        </p:blipFill>
        <p:spPr>
          <a:xfrm>
            <a:off x="1485900" y="5751048"/>
            <a:ext cx="9144000" cy="1216950"/>
          </a:xfrm>
          <a:prstGeom prst="rect">
            <a:avLst/>
          </a:prstGeom>
        </p:spPr>
      </p:pic>
      <p:pic>
        <p:nvPicPr>
          <p:cNvPr id="4" name="Picture 3" descr="A picture containing text, logo, graphics, font&#10;&#10;Description automatically generated">
            <a:extLst>
              <a:ext uri="{FF2B5EF4-FFF2-40B4-BE49-F238E27FC236}">
                <a16:creationId xmlns:a16="http://schemas.microsoft.com/office/drawing/2014/main" id="{B30ED5A1-A460-C8D9-AE28-9D673132D6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8508" y="418956"/>
            <a:ext cx="1307448" cy="747113"/>
          </a:xfrm>
          <a:prstGeom prst="rect">
            <a:avLst/>
          </a:prstGeom>
        </p:spPr>
      </p:pic>
      <p:pic>
        <p:nvPicPr>
          <p:cNvPr id="6" name="Picture 5" descr="A colorful shield with a lion and a book&#10;&#10;Description automatically generated with low confidence">
            <a:extLst>
              <a:ext uri="{FF2B5EF4-FFF2-40B4-BE49-F238E27FC236}">
                <a16:creationId xmlns:a16="http://schemas.microsoft.com/office/drawing/2014/main" id="{DD9B6151-F9CD-A00B-B8EF-6679DF0527C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3940" y="5797548"/>
            <a:ext cx="441960" cy="561975"/>
          </a:xfrm>
          <a:prstGeom prst="rect">
            <a:avLst/>
          </a:prstGeom>
          <a:noFill/>
        </p:spPr>
      </p:pic>
      <p:sp>
        <p:nvSpPr>
          <p:cNvPr id="15" name="TextBox 14">
            <a:extLst>
              <a:ext uri="{FF2B5EF4-FFF2-40B4-BE49-F238E27FC236}">
                <a16:creationId xmlns:a16="http://schemas.microsoft.com/office/drawing/2014/main" id="{9B3FE960-4AF0-9807-8E3D-234D71589C1F}"/>
              </a:ext>
            </a:extLst>
          </p:cNvPr>
          <p:cNvSpPr txBox="1"/>
          <p:nvPr/>
        </p:nvSpPr>
        <p:spPr>
          <a:xfrm>
            <a:off x="1474190" y="1728131"/>
            <a:ext cx="9243619" cy="3970318"/>
          </a:xfrm>
          <a:prstGeom prst="rect">
            <a:avLst/>
          </a:prstGeom>
          <a:noFill/>
        </p:spPr>
        <p:txBody>
          <a:bodyPr wrap="square">
            <a:spAutoFit/>
          </a:bodyPr>
          <a:lstStyle/>
          <a:p>
            <a:pPr algn="ctr"/>
            <a:r>
              <a:rPr lang="en-US" sz="2800" dirty="0"/>
              <a:t>Internationalization</a:t>
            </a:r>
          </a:p>
          <a:p>
            <a:pPr algn="ctr"/>
            <a:r>
              <a:rPr lang="en-US" sz="2800" dirty="0"/>
              <a:t>In the framework of the internationalization of the Technical-Medical Science curricula at our University, we signed a collaboration agreement with Malteser Albania </a:t>
            </a:r>
          </a:p>
          <a:p>
            <a:pPr algn="ctr"/>
            <a:r>
              <a:rPr lang="en-US" sz="2800" dirty="0"/>
              <a:t>This agreement is under implementation and as a result, our students were trained for the first aid by foreign professors: </a:t>
            </a:r>
          </a:p>
          <a:p>
            <a:pPr marL="457200" indent="-457200" algn="ctr">
              <a:buFont typeface="Arial" panose="020B0604020202020204" pitchFamily="34" charset="0"/>
              <a:buChar char="•"/>
            </a:pPr>
            <a:r>
              <a:rPr lang="en-US" sz="2800" dirty="0"/>
              <a:t>Dr. Gregorio Barberi (Italy) (21.02,2025) </a:t>
            </a:r>
          </a:p>
          <a:p>
            <a:pPr marL="457200" indent="-457200" algn="ctr">
              <a:buFont typeface="Arial" panose="020B0604020202020204" pitchFamily="34" charset="0"/>
              <a:buChar char="•"/>
            </a:pPr>
            <a:r>
              <a:rPr lang="en-US" sz="2800" dirty="0"/>
              <a:t>Dr. </a:t>
            </a:r>
            <a:r>
              <a:rPr lang="en-US" sz="2800" dirty="0" err="1"/>
              <a:t>Norbeet</a:t>
            </a:r>
            <a:r>
              <a:rPr lang="en-US" sz="2800" dirty="0"/>
              <a:t> Scheffler and Udo </a:t>
            </a:r>
            <a:r>
              <a:rPr lang="en-US" sz="2800" dirty="0" err="1"/>
              <a:t>Blaseg</a:t>
            </a:r>
            <a:r>
              <a:rPr lang="en-US" sz="2800" dirty="0"/>
              <a:t> (Germany) 21-21.05.2025</a:t>
            </a:r>
          </a:p>
        </p:txBody>
      </p:sp>
    </p:spTree>
    <p:extLst>
      <p:ext uri="{BB962C8B-B14F-4D97-AF65-F5344CB8AC3E}">
        <p14:creationId xmlns:p14="http://schemas.microsoft.com/office/powerpoint/2010/main" val="549012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28B608-01D3-75B5-30C0-A7153DD06BB1}"/>
            </a:ext>
          </a:extLst>
        </p:cNvPr>
        <p:cNvGrpSpPr/>
        <p:nvPr/>
      </p:nvGrpSpPr>
      <p:grpSpPr>
        <a:xfrm>
          <a:off x="0" y="0"/>
          <a:ext cx="0" cy="0"/>
          <a:chOff x="0" y="0"/>
          <a:chExt cx="0" cy="0"/>
        </a:xfrm>
      </p:grpSpPr>
      <p:pic>
        <p:nvPicPr>
          <p:cNvPr id="13" name="Picture 12" descr="A picture containing electric blue, font, blue, symbol&#10;&#10;Description automatically generated">
            <a:extLst>
              <a:ext uri="{FF2B5EF4-FFF2-40B4-BE49-F238E27FC236}">
                <a16:creationId xmlns:a16="http://schemas.microsoft.com/office/drawing/2014/main" id="{505E528C-2E74-6B9E-A535-6D323AC589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4650" y="150300"/>
            <a:ext cx="2857899" cy="1114581"/>
          </a:xfrm>
          <a:prstGeom prst="rect">
            <a:avLst/>
          </a:prstGeom>
        </p:spPr>
      </p:pic>
      <p:pic>
        <p:nvPicPr>
          <p:cNvPr id="5" name="Picture 4">
            <a:extLst>
              <a:ext uri="{FF2B5EF4-FFF2-40B4-BE49-F238E27FC236}">
                <a16:creationId xmlns:a16="http://schemas.microsoft.com/office/drawing/2014/main" id="{05C4D684-6DF3-78B9-07FA-139B776972F1}"/>
              </a:ext>
            </a:extLst>
          </p:cNvPr>
          <p:cNvPicPr>
            <a:picLocks noChangeAspect="1"/>
          </p:cNvPicPr>
          <p:nvPr/>
        </p:nvPicPr>
        <p:blipFill>
          <a:blip r:embed="rId3"/>
          <a:stretch>
            <a:fillRect/>
          </a:stretch>
        </p:blipFill>
        <p:spPr>
          <a:xfrm>
            <a:off x="1485900" y="5751048"/>
            <a:ext cx="9144000" cy="1216950"/>
          </a:xfrm>
          <a:prstGeom prst="rect">
            <a:avLst/>
          </a:prstGeom>
        </p:spPr>
      </p:pic>
      <p:pic>
        <p:nvPicPr>
          <p:cNvPr id="4" name="Picture 3" descr="A picture containing text, logo, graphics, font&#10;&#10;Description automatically generated">
            <a:extLst>
              <a:ext uri="{FF2B5EF4-FFF2-40B4-BE49-F238E27FC236}">
                <a16:creationId xmlns:a16="http://schemas.microsoft.com/office/drawing/2014/main" id="{2F8ABCCD-E182-1AF7-9533-C5FF889EBF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8508" y="418956"/>
            <a:ext cx="1307448" cy="747113"/>
          </a:xfrm>
          <a:prstGeom prst="rect">
            <a:avLst/>
          </a:prstGeom>
        </p:spPr>
      </p:pic>
      <p:pic>
        <p:nvPicPr>
          <p:cNvPr id="6" name="Picture 5" descr="A colorful shield with a lion and a book&#10;&#10;Description automatically generated with low confidence">
            <a:extLst>
              <a:ext uri="{FF2B5EF4-FFF2-40B4-BE49-F238E27FC236}">
                <a16:creationId xmlns:a16="http://schemas.microsoft.com/office/drawing/2014/main" id="{91982657-3FB5-0CBA-EE7E-699625D964D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3940" y="5797548"/>
            <a:ext cx="441960" cy="561975"/>
          </a:xfrm>
          <a:prstGeom prst="rect">
            <a:avLst/>
          </a:prstGeom>
          <a:noFill/>
        </p:spPr>
      </p:pic>
      <p:sp>
        <p:nvSpPr>
          <p:cNvPr id="15" name="TextBox 14">
            <a:extLst>
              <a:ext uri="{FF2B5EF4-FFF2-40B4-BE49-F238E27FC236}">
                <a16:creationId xmlns:a16="http://schemas.microsoft.com/office/drawing/2014/main" id="{46D52DF7-319F-FB0B-19BB-EF93BD4000F7}"/>
              </a:ext>
            </a:extLst>
          </p:cNvPr>
          <p:cNvSpPr txBox="1"/>
          <p:nvPr/>
        </p:nvSpPr>
        <p:spPr>
          <a:xfrm>
            <a:off x="1474190" y="1728131"/>
            <a:ext cx="9243619" cy="1815882"/>
          </a:xfrm>
          <a:prstGeom prst="rect">
            <a:avLst/>
          </a:prstGeom>
          <a:noFill/>
        </p:spPr>
        <p:txBody>
          <a:bodyPr wrap="square">
            <a:spAutoFit/>
          </a:bodyPr>
          <a:lstStyle/>
          <a:p>
            <a:pPr algn="ctr"/>
            <a:r>
              <a:rPr lang="en-US" sz="2800" dirty="0"/>
              <a:t>Our students (24 students) went and are going to </a:t>
            </a:r>
            <a:r>
              <a:rPr lang="en-US" sz="2800" dirty="0" err="1"/>
              <a:t>Medjugore</a:t>
            </a:r>
            <a:r>
              <a:rPr lang="en-US" sz="2800" dirty="0"/>
              <a:t> (BiH) and offered their medical support to pilgrims in case of emergencies </a:t>
            </a:r>
          </a:p>
          <a:p>
            <a:pPr algn="ctr"/>
            <a:endParaRPr lang="en-US" sz="2800" dirty="0"/>
          </a:p>
        </p:txBody>
      </p:sp>
      <p:sp>
        <p:nvSpPr>
          <p:cNvPr id="2" name="AutoShape 2" descr="Inline image">
            <a:extLst>
              <a:ext uri="{FF2B5EF4-FFF2-40B4-BE49-F238E27FC236}">
                <a16:creationId xmlns:a16="http://schemas.microsoft.com/office/drawing/2014/main" id="{F26D5DBA-61AD-26F6-CD87-5AF9FD4D1C1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descr="A person using a stethoscope to measure the blood pressure of a person&#10;&#10;AI-generated content may be incorrect.">
            <a:extLst>
              <a:ext uri="{FF2B5EF4-FFF2-40B4-BE49-F238E27FC236}">
                <a16:creationId xmlns:a16="http://schemas.microsoft.com/office/drawing/2014/main" id="{BD551C87-CC4C-0F74-5B6D-3015DA93A86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74190" y="2925508"/>
            <a:ext cx="2028041" cy="2704055"/>
          </a:xfrm>
          <a:prstGeom prst="rect">
            <a:avLst/>
          </a:prstGeom>
        </p:spPr>
      </p:pic>
      <p:pic>
        <p:nvPicPr>
          <p:cNvPr id="9" name="Picture 8">
            <a:extLst>
              <a:ext uri="{FF2B5EF4-FFF2-40B4-BE49-F238E27FC236}">
                <a16:creationId xmlns:a16="http://schemas.microsoft.com/office/drawing/2014/main" id="{753AC79A-BA7A-B221-11AF-1A3E4F54BD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51054" y="3020291"/>
            <a:ext cx="3402445" cy="2551834"/>
          </a:xfrm>
          <a:prstGeom prst="rect">
            <a:avLst/>
          </a:prstGeom>
        </p:spPr>
      </p:pic>
    </p:spTree>
    <p:extLst>
      <p:ext uri="{BB962C8B-B14F-4D97-AF65-F5344CB8AC3E}">
        <p14:creationId xmlns:p14="http://schemas.microsoft.com/office/powerpoint/2010/main" val="38574855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F6828-8047-9B61-ABA9-328CAE4DB8A3}"/>
            </a:ext>
          </a:extLst>
        </p:cNvPr>
        <p:cNvGrpSpPr/>
        <p:nvPr/>
      </p:nvGrpSpPr>
      <p:grpSpPr>
        <a:xfrm>
          <a:off x="0" y="0"/>
          <a:ext cx="0" cy="0"/>
          <a:chOff x="0" y="0"/>
          <a:chExt cx="0" cy="0"/>
        </a:xfrm>
      </p:grpSpPr>
      <p:pic>
        <p:nvPicPr>
          <p:cNvPr id="13" name="Picture 12" descr="A picture containing electric blue, font, blue, symbol&#10;&#10;Description automatically generated">
            <a:extLst>
              <a:ext uri="{FF2B5EF4-FFF2-40B4-BE49-F238E27FC236}">
                <a16:creationId xmlns:a16="http://schemas.microsoft.com/office/drawing/2014/main" id="{70922E3C-9E93-B68C-3BEC-D043A641CF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4650" y="150300"/>
            <a:ext cx="2857899" cy="1114581"/>
          </a:xfrm>
          <a:prstGeom prst="rect">
            <a:avLst/>
          </a:prstGeom>
        </p:spPr>
      </p:pic>
      <p:pic>
        <p:nvPicPr>
          <p:cNvPr id="5" name="Picture 4">
            <a:extLst>
              <a:ext uri="{FF2B5EF4-FFF2-40B4-BE49-F238E27FC236}">
                <a16:creationId xmlns:a16="http://schemas.microsoft.com/office/drawing/2014/main" id="{D3BEBC2C-0147-ACCB-FD2A-1BE68BCA9DA1}"/>
              </a:ext>
            </a:extLst>
          </p:cNvPr>
          <p:cNvPicPr>
            <a:picLocks noChangeAspect="1"/>
          </p:cNvPicPr>
          <p:nvPr/>
        </p:nvPicPr>
        <p:blipFill>
          <a:blip r:embed="rId3"/>
          <a:stretch>
            <a:fillRect/>
          </a:stretch>
        </p:blipFill>
        <p:spPr>
          <a:xfrm>
            <a:off x="1485900" y="5751048"/>
            <a:ext cx="9144000" cy="1216950"/>
          </a:xfrm>
          <a:prstGeom prst="rect">
            <a:avLst/>
          </a:prstGeom>
        </p:spPr>
      </p:pic>
      <p:pic>
        <p:nvPicPr>
          <p:cNvPr id="4" name="Picture 3" descr="A picture containing text, logo, graphics, font&#10;&#10;Description automatically generated">
            <a:extLst>
              <a:ext uri="{FF2B5EF4-FFF2-40B4-BE49-F238E27FC236}">
                <a16:creationId xmlns:a16="http://schemas.microsoft.com/office/drawing/2014/main" id="{4DFDD721-2C8C-2B2A-3E94-987F75983F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8508" y="418956"/>
            <a:ext cx="1307448" cy="747113"/>
          </a:xfrm>
          <a:prstGeom prst="rect">
            <a:avLst/>
          </a:prstGeom>
        </p:spPr>
      </p:pic>
      <p:pic>
        <p:nvPicPr>
          <p:cNvPr id="6" name="Picture 5" descr="A colorful shield with a lion and a book&#10;&#10;Description automatically generated with low confidence">
            <a:extLst>
              <a:ext uri="{FF2B5EF4-FFF2-40B4-BE49-F238E27FC236}">
                <a16:creationId xmlns:a16="http://schemas.microsoft.com/office/drawing/2014/main" id="{4DC01202-13F7-C316-5FFE-AEB81E44BD7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3940" y="5797548"/>
            <a:ext cx="441960" cy="561975"/>
          </a:xfrm>
          <a:prstGeom prst="rect">
            <a:avLst/>
          </a:prstGeom>
          <a:noFill/>
        </p:spPr>
      </p:pic>
      <p:sp>
        <p:nvSpPr>
          <p:cNvPr id="15" name="TextBox 14">
            <a:extLst>
              <a:ext uri="{FF2B5EF4-FFF2-40B4-BE49-F238E27FC236}">
                <a16:creationId xmlns:a16="http://schemas.microsoft.com/office/drawing/2014/main" id="{2A685AB5-51DD-F04E-B1B8-360E9DC0505B}"/>
              </a:ext>
            </a:extLst>
          </p:cNvPr>
          <p:cNvSpPr txBox="1"/>
          <p:nvPr/>
        </p:nvSpPr>
        <p:spPr>
          <a:xfrm>
            <a:off x="1474190" y="1728131"/>
            <a:ext cx="9243619" cy="1754326"/>
          </a:xfrm>
          <a:prstGeom prst="rect">
            <a:avLst/>
          </a:prstGeom>
          <a:noFill/>
        </p:spPr>
        <p:txBody>
          <a:bodyPr wrap="square">
            <a:spAutoFit/>
          </a:bodyPr>
          <a:lstStyle/>
          <a:p>
            <a:pPr algn="ctr"/>
            <a:endParaRPr lang="en-US" sz="4000" dirty="0"/>
          </a:p>
          <a:p>
            <a:pPr algn="ctr"/>
            <a:r>
              <a:rPr lang="en-US" sz="4000" dirty="0"/>
              <a:t>THANK YOU</a:t>
            </a:r>
          </a:p>
          <a:p>
            <a:pPr algn="ctr"/>
            <a:endParaRPr lang="en-US" sz="2800" dirty="0"/>
          </a:p>
        </p:txBody>
      </p:sp>
      <p:sp>
        <p:nvSpPr>
          <p:cNvPr id="2" name="AutoShape 2" descr="Inline image">
            <a:extLst>
              <a:ext uri="{FF2B5EF4-FFF2-40B4-BE49-F238E27FC236}">
                <a16:creationId xmlns:a16="http://schemas.microsoft.com/office/drawing/2014/main" id="{0762F6F3-2823-D5BE-114D-07DE82BB5EA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759432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TotalTime>
  <Words>377</Words>
  <Application>Microsoft Office PowerPoint</Application>
  <PresentationFormat>Widescreen</PresentationFormat>
  <Paragraphs>20</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Times New Roman</vt:lpstr>
      <vt:lpstr>Office Theme</vt:lpstr>
      <vt:lpstr> E 1.3 – MEETING IN TIRANA, FOR THE FOLLOWING PROJECT ACTIVITIES AND PROGRESS CONTINUATION OF E 4.2 INTERNATIONALIZATION OF CURRICULUM   </vt:lpstr>
      <vt:lpstr>Health Management in Crisis  The course was attended by a group of 9 engaged students, from Technical-Medical Science background, who showed consistent interest in the topic of Health Crisis Management. The "Health Management in Crisis" course was a valuable learning opportunity for all participants. It is recommended to continue offering similar thematic courses online, possibly expanding participation and integrating collaborative projects with partner institutions.  </vt:lpstr>
      <vt:lpstr>      Medical Nutritional Therapy  The online course Medical Nutritional Therapy was successfully attended by six students from Technical-Medical Science study program. The course proved to be an enriching academic experience that significantly strengthened their foundational knowledge in therapeutic nutrition. </vt:lpstr>
      <vt:lpstr>Personal Medicine  The online course Personalized Medicine was attended by seven students. The course provided them with valuable insights into how medicine is becoming more customized and effective through scientific advancement.</vt:lpstr>
      <vt:lpstr>Courses offered by University of Shkodra staff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Ilir Hoxha</dc:creator>
  <cp:lastModifiedBy>Florion Tabaku</cp:lastModifiedBy>
  <cp:revision>9</cp:revision>
  <dcterms:created xsi:type="dcterms:W3CDTF">2023-04-19T08:12:10Z</dcterms:created>
  <dcterms:modified xsi:type="dcterms:W3CDTF">2025-06-10T12:48:27Z</dcterms:modified>
</cp:coreProperties>
</file>